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716" r:id="rId3"/>
    <p:sldId id="862" r:id="rId4"/>
    <p:sldId id="832" r:id="rId5"/>
    <p:sldId id="859" r:id="rId6"/>
    <p:sldId id="861" r:id="rId7"/>
    <p:sldId id="860" r:id="rId8"/>
    <p:sldId id="1491" r:id="rId9"/>
    <p:sldId id="846" r:id="rId10"/>
    <p:sldId id="1492" r:id="rId11"/>
    <p:sldId id="1494" r:id="rId12"/>
    <p:sldId id="1493" r:id="rId13"/>
    <p:sldId id="869" r:id="rId14"/>
    <p:sldId id="870" r:id="rId15"/>
    <p:sldId id="794" r:id="rId16"/>
    <p:sldId id="791" r:id="rId17"/>
    <p:sldId id="804" r:id="rId18"/>
    <p:sldId id="790" r:id="rId19"/>
    <p:sldId id="1495" r:id="rId20"/>
    <p:sldId id="1490" r:id="rId21"/>
    <p:sldId id="772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>
      <p:cViewPr varScale="1">
        <p:scale>
          <a:sx n="63" d="100"/>
          <a:sy n="63" d="100"/>
        </p:scale>
        <p:origin x="968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1606D-76FA-43C2-B664-1FB73D513CD6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0719-ED8F-45CA-8CA9-7E3FD3F50E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58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069D-E648-414E-BAC1-0625519E3E4B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7358F-1479-4E4B-8EEE-50A414EB93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46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>
            <a:extLst>
              <a:ext uri="{FF2B5EF4-FFF2-40B4-BE49-F238E27FC236}">
                <a16:creationId xmlns:a16="http://schemas.microsoft.com/office/drawing/2014/main" id="{636B39B8-C6FB-4346-BC09-A15AFA8FE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>
            <a:extLst>
              <a:ext uri="{FF2B5EF4-FFF2-40B4-BE49-F238E27FC236}">
                <a16:creationId xmlns:a16="http://schemas.microsoft.com/office/drawing/2014/main" id="{E6F38F92-6244-4FF0-A392-932F06C457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78852" name="Foliennummernplatzhalter 3">
            <a:extLst>
              <a:ext uri="{FF2B5EF4-FFF2-40B4-BE49-F238E27FC236}">
                <a16:creationId xmlns:a16="http://schemas.microsoft.com/office/drawing/2014/main" id="{CB6C0438-A68A-48BE-A3DE-1F4FE23F5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0240B3-7EEC-4D5C-B9FD-2B5D21A43F97}" type="slidenum">
              <a:rPr lang="de-DE" altLang="de-DE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040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>
            <a:extLst>
              <a:ext uri="{FF2B5EF4-FFF2-40B4-BE49-F238E27FC236}">
                <a16:creationId xmlns:a16="http://schemas.microsoft.com/office/drawing/2014/main" id="{636B39B8-C6FB-4346-BC09-A15AFA8FE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>
            <a:extLst>
              <a:ext uri="{FF2B5EF4-FFF2-40B4-BE49-F238E27FC236}">
                <a16:creationId xmlns:a16="http://schemas.microsoft.com/office/drawing/2014/main" id="{E6F38F92-6244-4FF0-A392-932F06C457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78852" name="Foliennummernplatzhalter 3">
            <a:extLst>
              <a:ext uri="{FF2B5EF4-FFF2-40B4-BE49-F238E27FC236}">
                <a16:creationId xmlns:a16="http://schemas.microsoft.com/office/drawing/2014/main" id="{CB6C0438-A68A-48BE-A3DE-1F4FE23F5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0240B3-7EEC-4D5C-B9FD-2B5D21A43F97}" type="slidenum">
              <a:rPr lang="de-DE" altLang="de-DE"/>
              <a:pPr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028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>
            <a:extLst>
              <a:ext uri="{FF2B5EF4-FFF2-40B4-BE49-F238E27FC236}">
                <a16:creationId xmlns:a16="http://schemas.microsoft.com/office/drawing/2014/main" id="{636B39B8-C6FB-4346-BC09-A15AFA8FE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>
            <a:extLst>
              <a:ext uri="{FF2B5EF4-FFF2-40B4-BE49-F238E27FC236}">
                <a16:creationId xmlns:a16="http://schemas.microsoft.com/office/drawing/2014/main" id="{E6F38F92-6244-4FF0-A392-932F06C457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78852" name="Foliennummernplatzhalter 3">
            <a:extLst>
              <a:ext uri="{FF2B5EF4-FFF2-40B4-BE49-F238E27FC236}">
                <a16:creationId xmlns:a16="http://schemas.microsoft.com/office/drawing/2014/main" id="{CB6C0438-A68A-48BE-A3DE-1F4FE23F5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0240B3-7EEC-4D5C-B9FD-2B5D21A43F97}" type="slidenum">
              <a:rPr lang="de-DE" altLang="de-DE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750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>
            <a:extLst>
              <a:ext uri="{FF2B5EF4-FFF2-40B4-BE49-F238E27FC236}">
                <a16:creationId xmlns:a16="http://schemas.microsoft.com/office/drawing/2014/main" id="{636B39B8-C6FB-4346-BC09-A15AFA8FE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>
            <a:extLst>
              <a:ext uri="{FF2B5EF4-FFF2-40B4-BE49-F238E27FC236}">
                <a16:creationId xmlns:a16="http://schemas.microsoft.com/office/drawing/2014/main" id="{E6F38F92-6244-4FF0-A392-932F06C457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78852" name="Foliennummernplatzhalter 3">
            <a:extLst>
              <a:ext uri="{FF2B5EF4-FFF2-40B4-BE49-F238E27FC236}">
                <a16:creationId xmlns:a16="http://schemas.microsoft.com/office/drawing/2014/main" id="{CB6C0438-A68A-48BE-A3DE-1F4FE23F5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0240B3-7EEC-4D5C-B9FD-2B5D21A43F97}" type="slidenum">
              <a:rPr lang="de-DE" altLang="de-DE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877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>
            <a:extLst>
              <a:ext uri="{FF2B5EF4-FFF2-40B4-BE49-F238E27FC236}">
                <a16:creationId xmlns:a16="http://schemas.microsoft.com/office/drawing/2014/main" id="{86AC17E9-D4CD-4DDA-8D8F-E6E98B5F80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>
            <a:extLst>
              <a:ext uri="{FF2B5EF4-FFF2-40B4-BE49-F238E27FC236}">
                <a16:creationId xmlns:a16="http://schemas.microsoft.com/office/drawing/2014/main" id="{BF31FBCC-13DB-445B-BC79-4FA7BE96D0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6564" name="Foliennummernplatzhalter 3">
            <a:extLst>
              <a:ext uri="{FF2B5EF4-FFF2-40B4-BE49-F238E27FC236}">
                <a16:creationId xmlns:a16="http://schemas.microsoft.com/office/drawing/2014/main" id="{B60CD46A-8B7A-4B99-BDC1-70DED07F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30E336-2C0C-4585-A4FD-6187C48F8C5D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296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>
            <a:extLst>
              <a:ext uri="{FF2B5EF4-FFF2-40B4-BE49-F238E27FC236}">
                <a16:creationId xmlns:a16="http://schemas.microsoft.com/office/drawing/2014/main" id="{86AC17E9-D4CD-4DDA-8D8F-E6E98B5F80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>
            <a:extLst>
              <a:ext uri="{FF2B5EF4-FFF2-40B4-BE49-F238E27FC236}">
                <a16:creationId xmlns:a16="http://schemas.microsoft.com/office/drawing/2014/main" id="{BF31FBCC-13DB-445B-BC79-4FA7BE96D0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6564" name="Foliennummernplatzhalter 3">
            <a:extLst>
              <a:ext uri="{FF2B5EF4-FFF2-40B4-BE49-F238E27FC236}">
                <a16:creationId xmlns:a16="http://schemas.microsoft.com/office/drawing/2014/main" id="{B60CD46A-8B7A-4B99-BDC1-70DED07F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30E336-2C0C-4585-A4FD-6187C48F8C5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367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7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55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13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reiteilung mit Bildern ohne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4304" y="1436969"/>
            <a:ext cx="8435394" cy="4767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1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1954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37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99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2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14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69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25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96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07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E4CF-6365-4674-A793-344BF4383B5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10A18-5680-452A-884C-3B107DA7A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21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824535"/>
            <a:ext cx="6310757" cy="177281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de-DE" sz="3600" b="1" dirty="0"/>
              <a:t>Pillnitzer Weinbautag 2023</a:t>
            </a:r>
            <a:br>
              <a:rPr lang="de-DE" sz="3600" b="1" i="1" dirty="0"/>
            </a:br>
            <a:r>
              <a:rPr lang="de-DE" sz="2800" i="1" dirty="0"/>
              <a:t>Aktuelles aus der berufsständischen Arbeit</a:t>
            </a:r>
            <a:br>
              <a:rPr lang="de-DE" sz="2800" i="1" dirty="0"/>
            </a:br>
            <a:r>
              <a:rPr lang="de-DE" sz="2800" i="1" dirty="0"/>
              <a:t>am 04.04.2023</a:t>
            </a:r>
            <a:endParaRPr lang="de-DE" sz="2200" b="1" i="1" dirty="0"/>
          </a:p>
        </p:txBody>
      </p:sp>
      <p:pic>
        <p:nvPicPr>
          <p:cNvPr id="1026" name="Picture 2" descr="C:\Users\info.weinbau\Desktop\Logo´s WBV\WBV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57" y="5020820"/>
            <a:ext cx="2601731" cy="11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1" y="404664"/>
            <a:ext cx="5856651" cy="43924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91739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2">
            <a:extLst>
              <a:ext uri="{FF2B5EF4-FFF2-40B4-BE49-F238E27FC236}">
                <a16:creationId xmlns:a16="http://schemas.microsoft.com/office/drawing/2014/main" id="{42E21CB1-6266-4572-9DBD-14F9B50F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56792"/>
            <a:ext cx="8280920" cy="113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r>
              <a:rPr lang="de-DE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22.03.2023	       Mitarbeit im Beirat Masterplan 			       Tourismus Sachsen</a:t>
            </a:r>
            <a:endParaRPr lang="de-DE" sz="24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C:\Users\info.weinbau\Desktop\Logo´s WBV\WBV-logo.jpg">
            <a:extLst>
              <a:ext uri="{FF2B5EF4-FFF2-40B4-BE49-F238E27FC236}">
                <a16:creationId xmlns:a16="http://schemas.microsoft.com/office/drawing/2014/main" id="{09D56B56-6282-4226-B3AF-23E178F0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0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070DF5A-3D27-30FC-4A8F-986D28270036}"/>
              </a:ext>
            </a:extLst>
          </p:cNvPr>
          <p:cNvSpPr txBox="1"/>
          <p:nvPr/>
        </p:nvSpPr>
        <p:spPr>
          <a:xfrm>
            <a:off x="251520" y="446891"/>
            <a:ext cx="607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Termine Veranstaltungen 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7B47E8-640D-FF09-266E-7DA9FA3C1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7236"/>
            <a:ext cx="6701790" cy="34480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2A3F846-FADB-0BC6-3D5F-A1691E04D02D}"/>
              </a:ext>
            </a:extLst>
          </p:cNvPr>
          <p:cNvSpPr txBox="1"/>
          <p:nvPr/>
        </p:nvSpPr>
        <p:spPr>
          <a:xfrm>
            <a:off x="611560" y="6305286"/>
            <a:ext cx="8532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(© Anja Schneider) Erste Beiratssitzung zum Masterplan Tourismus Sachsen am 22. März 2023</a:t>
            </a:r>
          </a:p>
        </p:txBody>
      </p:sp>
    </p:spTree>
    <p:extLst>
      <p:ext uri="{BB962C8B-B14F-4D97-AF65-F5344CB8AC3E}">
        <p14:creationId xmlns:p14="http://schemas.microsoft.com/office/powerpoint/2010/main" val="191052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2">
            <a:extLst>
              <a:ext uri="{FF2B5EF4-FFF2-40B4-BE49-F238E27FC236}">
                <a16:creationId xmlns:a16="http://schemas.microsoft.com/office/drawing/2014/main" id="{42E21CB1-6266-4572-9DBD-14F9B50F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56792"/>
            <a:ext cx="8280920" cy="113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r>
              <a:rPr lang="de-DE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23.03.2023	       Arbeitskreis V </a:t>
            </a:r>
            <a:r>
              <a:rPr lang="de-DE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der CDU-Fraktion 			       im Sächsischen Landtag</a:t>
            </a:r>
            <a:r>
              <a:rPr lang="de-DE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DE" sz="24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C:\Users\info.weinbau\Desktop\Logo´s WBV\WBV-logo.jpg">
            <a:extLst>
              <a:ext uri="{FF2B5EF4-FFF2-40B4-BE49-F238E27FC236}">
                <a16:creationId xmlns:a16="http://schemas.microsoft.com/office/drawing/2014/main" id="{09D56B56-6282-4226-B3AF-23E178F0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0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070DF5A-3D27-30FC-4A8F-986D28270036}"/>
              </a:ext>
            </a:extLst>
          </p:cNvPr>
          <p:cNvSpPr txBox="1"/>
          <p:nvPr/>
        </p:nvSpPr>
        <p:spPr>
          <a:xfrm>
            <a:off x="251520" y="446891"/>
            <a:ext cx="607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Termine Veranstaltungen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400B89-6022-EF9E-8F5C-8B08888C1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745846"/>
            <a:ext cx="4968553" cy="37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2">
            <a:extLst>
              <a:ext uri="{FF2B5EF4-FFF2-40B4-BE49-F238E27FC236}">
                <a16:creationId xmlns:a16="http://schemas.microsoft.com/office/drawing/2014/main" id="{42E21CB1-6266-4572-9DBD-14F9B50F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56792"/>
            <a:ext cx="8280920" cy="47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r>
              <a:rPr lang="de-DE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30.03.2023                 1. Mitgliederversammlung 2023</a:t>
            </a:r>
          </a:p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endParaRPr lang="de-DE" sz="1100" b="1" kern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r>
              <a:rPr lang="de-DE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04.04.2023 	       Pillnitzer Weinbautag</a:t>
            </a:r>
          </a:p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endParaRPr lang="de-DE" sz="1100" b="1" kern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hangingPunct="0">
              <a:buFontTx/>
              <a:buChar char="-"/>
            </a:pPr>
            <a:r>
              <a:rPr lang="de-DE" sz="2400" b="1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12.05.2023                 Große Jungweinprobe </a:t>
            </a:r>
          </a:p>
          <a:p>
            <a:pPr lvl="0" hangingPunct="0"/>
            <a:r>
              <a:rPr lang="de-DE" sz="2400" b="1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Sachsen/Saale-Unstrut</a:t>
            </a:r>
          </a:p>
          <a:p>
            <a:pPr lvl="0" hangingPunct="0"/>
            <a:endParaRPr lang="de-DE" sz="1100" b="1" kern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r>
              <a:rPr lang="de-DE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05.06./06.06.2023      Landesweinprüfung</a:t>
            </a:r>
          </a:p>
          <a:p>
            <a:pPr lvl="0" hangingPunct="0">
              <a:lnSpc>
                <a:spcPct val="150000"/>
              </a:lnSpc>
            </a:pPr>
            <a:endParaRPr lang="de-DE" sz="1100" b="1" kern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r>
              <a:rPr lang="de-DE" sz="2400" b="1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29.06.2023                 Landesweinprämierung</a:t>
            </a:r>
          </a:p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endParaRPr lang="de-DE" sz="1100" b="1" kern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r>
              <a:rPr lang="de-DE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15.08.2023 	       Wahl der Weinhoheiten </a:t>
            </a:r>
            <a:endParaRPr lang="de-DE" sz="24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C:\Users\info.weinbau\Desktop\Logo´s WBV\WBV-logo.jpg">
            <a:extLst>
              <a:ext uri="{FF2B5EF4-FFF2-40B4-BE49-F238E27FC236}">
                <a16:creationId xmlns:a16="http://schemas.microsoft.com/office/drawing/2014/main" id="{09D56B56-6282-4226-B3AF-23E178F0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0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070DF5A-3D27-30FC-4A8F-986D28270036}"/>
              </a:ext>
            </a:extLst>
          </p:cNvPr>
          <p:cNvSpPr txBox="1"/>
          <p:nvPr/>
        </p:nvSpPr>
        <p:spPr>
          <a:xfrm>
            <a:off x="251520" y="446891"/>
            <a:ext cx="607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Termine Veranstaltungen 2023</a:t>
            </a:r>
          </a:p>
        </p:txBody>
      </p:sp>
    </p:spTree>
    <p:extLst>
      <p:ext uri="{BB962C8B-B14F-4D97-AF65-F5344CB8AC3E}">
        <p14:creationId xmlns:p14="http://schemas.microsoft.com/office/powerpoint/2010/main" val="265786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3A63C37-133F-F406-ED65-0E71FFB6C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556792"/>
            <a:ext cx="856895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de-DE" sz="2000" dirty="0"/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Weiterentwicklung und Zukunft des Steillagenweinbaus in Sachsen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Ableitungen von Maßnahmen aus dem Steillagenkonzept von </a:t>
            </a:r>
            <a:r>
              <a:rPr lang="de-DE" sz="2400" dirty="0" err="1"/>
              <a:t>Futour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Möglichkeit des Flurneuordnungsverfahren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Verzahnung von </a:t>
            </a:r>
            <a:r>
              <a:rPr lang="de-DE" sz="2400"/>
              <a:t>Weinbau-Kulturlandschaft, Weinbau </a:t>
            </a:r>
            <a:r>
              <a:rPr lang="de-DE" sz="2400" dirty="0"/>
              <a:t>und Tourismus = Gebietsweinwerbung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endParaRPr lang="de-DE" sz="2400" dirty="0"/>
          </a:p>
          <a:p>
            <a:pPr marL="357188" indent="-357188">
              <a:buFont typeface="+mj-lt"/>
              <a:buAutoNum type="arabicPeriod"/>
            </a:pPr>
            <a:r>
              <a:rPr lang="de-DE" sz="2400" dirty="0"/>
              <a:t>Umsetzung des neuen Weinbezeichnungsrecht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/>
              <a:t>Arbeit der Schutzgemeinschaft</a:t>
            </a:r>
          </a:p>
        </p:txBody>
      </p:sp>
      <p:pic>
        <p:nvPicPr>
          <p:cNvPr id="2" name="Picture 2" descr="C:\Users\info.weinbau\Desktop\Logo´s WBV\WBV-logo.jpg">
            <a:extLst>
              <a:ext uri="{FF2B5EF4-FFF2-40B4-BE49-F238E27FC236}">
                <a16:creationId xmlns:a16="http://schemas.microsoft.com/office/drawing/2014/main" id="{83FE72E4-4B9A-5C12-669C-C07D0C4F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0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3CEEBC9-651B-C4D0-3E7A-C939D8F1F158}"/>
              </a:ext>
            </a:extLst>
          </p:cNvPr>
          <p:cNvSpPr txBox="1"/>
          <p:nvPr/>
        </p:nvSpPr>
        <p:spPr>
          <a:xfrm>
            <a:off x="251520" y="31013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kern="1400" dirty="0">
                <a:latin typeface="Arial" panose="020B0604020202020204" pitchFamily="34" charset="0"/>
                <a:cs typeface="Arial" panose="020B0604020202020204" pitchFamily="34" charset="0"/>
              </a:rPr>
              <a:t>Überblick zu den aktuell wichtigsten Themen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9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3A63C37-133F-F406-ED65-0E71FFB6C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69553"/>
            <a:ext cx="864096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de-DE" sz="2400" dirty="0"/>
              <a:t>Umsetzung der Ziele aus dem </a:t>
            </a:r>
            <a:r>
              <a:rPr lang="de-DE" sz="2400" b="1" dirty="0"/>
              <a:t>„Green Deal“</a:t>
            </a:r>
            <a:r>
              <a:rPr lang="de-DE" sz="2400" dirty="0"/>
              <a:t>,</a:t>
            </a:r>
            <a:r>
              <a:rPr lang="de-DE" sz="2400" b="1" dirty="0"/>
              <a:t> </a:t>
            </a:r>
            <a:r>
              <a:rPr lang="de-DE" sz="2400" dirty="0"/>
              <a:t>der </a:t>
            </a:r>
            <a:r>
              <a:rPr lang="de-DE" sz="2400" b="1" dirty="0"/>
              <a:t>„Farm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fork</a:t>
            </a:r>
            <a:r>
              <a:rPr lang="de-DE" sz="2400" b="1" dirty="0"/>
              <a:t> Strategie“</a:t>
            </a:r>
            <a:r>
              <a:rPr lang="de-DE" sz="2400" dirty="0"/>
              <a:t> und dem </a:t>
            </a:r>
            <a:r>
              <a:rPr lang="de-DE" sz="2400" b="1" i="1" dirty="0"/>
              <a:t>„</a:t>
            </a:r>
            <a:r>
              <a:rPr lang="de-DE" sz="2400" b="1" i="1" dirty="0">
                <a:effectLst/>
                <a:ea typeface="Times New Roman" panose="02020603050405020304" pitchFamily="18" charset="0"/>
              </a:rPr>
              <a:t>EU-Verordnungsvorschlages zur nachhaltigen Verwendung von Pflanzenschutzmitteln („SUR“)“ </a:t>
            </a:r>
          </a:p>
          <a:p>
            <a:endParaRPr lang="de-DE" sz="2400" dirty="0"/>
          </a:p>
          <a:p>
            <a:pPr marL="342900" indent="-342900">
              <a:buFont typeface="+mj-lt"/>
              <a:buAutoNum type="arabicPeriod" startAt="5"/>
            </a:pPr>
            <a:r>
              <a:rPr lang="de-DE" sz="2400" dirty="0"/>
              <a:t>Kennzeichnungspflichten für Weine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Zutatenliste und Nährwertangaben, E-Label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EU-Krebsbekämpfungsplan -&gt; </a:t>
            </a:r>
            <a:r>
              <a:rPr lang="de-DE" sz="2400" b="1" dirty="0" err="1"/>
              <a:t>Wine</a:t>
            </a:r>
            <a:r>
              <a:rPr lang="de-DE" sz="2400" b="1" dirty="0"/>
              <a:t> in Moderation</a:t>
            </a:r>
          </a:p>
          <a:p>
            <a:pPr lvl="1"/>
            <a:endParaRPr lang="de-DE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de-DE" sz="2400" dirty="0"/>
              <a:t>Reform des EU-Geoschutz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/>
              <a:t>Verlagerung von </a:t>
            </a:r>
            <a:r>
              <a:rPr lang="de-DE" sz="2400" i="1" dirty="0"/>
              <a:t>„Generaldirektion Landwirtschaft und ländliche Entwicklung </a:t>
            </a:r>
            <a:r>
              <a:rPr lang="de-DE" sz="2400" dirty="0"/>
              <a:t>(DG-AGRI)“ auf das „</a:t>
            </a:r>
            <a:r>
              <a:rPr lang="de-DE" sz="2400" i="1" dirty="0"/>
              <a:t>Europäische Amt für Geistiges Eigentum </a:t>
            </a:r>
            <a:r>
              <a:rPr lang="de-DE" sz="2400" dirty="0"/>
              <a:t>(EUIPO)“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/>
              <a:t>Überführung in horizontale Verordnung</a:t>
            </a:r>
            <a:endParaRPr lang="de-DE" sz="2400" kern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info.weinbau\Desktop\Logo´s WBV\WBV-logo.jpg">
            <a:extLst>
              <a:ext uri="{FF2B5EF4-FFF2-40B4-BE49-F238E27FC236}">
                <a16:creationId xmlns:a16="http://schemas.microsoft.com/office/drawing/2014/main" id="{32FE290E-1264-A0BA-AA1C-CFEB5915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0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FC40B77-AAE4-F8C6-CF9C-BAF99F8080C3}"/>
              </a:ext>
            </a:extLst>
          </p:cNvPr>
          <p:cNvSpPr txBox="1"/>
          <p:nvPr/>
        </p:nvSpPr>
        <p:spPr>
          <a:xfrm>
            <a:off x="251520" y="31013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kern="1400" dirty="0">
                <a:latin typeface="Arial" panose="020B0604020202020204" pitchFamily="34" charset="0"/>
                <a:cs typeface="Arial" panose="020B0604020202020204" pitchFamily="34" charset="0"/>
              </a:rPr>
              <a:t>Überblick zu den aktuell wichtigsten Themen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8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nfo.weinbau\Desktop\Logo´s WBV\WBV-logo.jpg">
            <a:extLst>
              <a:ext uri="{FF2B5EF4-FFF2-40B4-BE49-F238E27FC236}">
                <a16:creationId xmlns:a16="http://schemas.microsoft.com/office/drawing/2014/main" id="{BF15AC0F-7F95-413E-BE53-E9E0AA90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90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C6DABE1-3A42-4EA7-92B9-B813C5D6CDA5}"/>
              </a:ext>
            </a:extLst>
          </p:cNvPr>
          <p:cNvSpPr txBox="1"/>
          <p:nvPr/>
        </p:nvSpPr>
        <p:spPr>
          <a:xfrm>
            <a:off x="341751" y="1988840"/>
            <a:ext cx="8460497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Ableitungen von konkreten (Förder-) Maßnahmen aus dem Steillagenkonzept von </a:t>
            </a:r>
            <a:r>
              <a:rPr lang="de-DE" sz="2000" dirty="0" err="1"/>
              <a:t>Futour</a:t>
            </a:r>
            <a:r>
              <a:rPr lang="de-DE" sz="2000" dirty="0"/>
              <a:t> für die </a:t>
            </a:r>
            <a:r>
              <a:rPr lang="de-DE" sz="2000" dirty="0" err="1"/>
              <a:t>Zukunfsfähigkeit</a:t>
            </a:r>
            <a:r>
              <a:rPr lang="de-DE" sz="2000" dirty="0"/>
              <a:t> der Weinbausteillagen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Möglichkeit des Flurneuordnungsverfahren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bri"/>
                <a:ea typeface="Calibri" panose="020F0502020204030204" pitchFamily="34" charset="0"/>
                <a:cs typeface="Times New Roman"/>
              </a:rPr>
              <a:t>Ergebnis</a:t>
            </a: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 aus den Steillagenkonzept </a:t>
            </a:r>
            <a:r>
              <a:rPr lang="de-DE" sz="2000" b="1" dirty="0">
                <a:latin typeface="Calibri"/>
                <a:ea typeface="Calibri" panose="020F0502020204030204" pitchFamily="34" charset="0"/>
                <a:cs typeface="Times New Roman"/>
              </a:rPr>
              <a:t>unterstreichen die Verzahnung von Weinbau, Tourismus und Marketing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Lösungen und Ideen zur: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Vernetzung und Nutzung von Synergieeffekten bestehender Strukturen: Weinbau, Tourismus, Gastronomie usw.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Finanzierungs- und Unterstützungsmöglichkeiten für eine Gebietsweinwerbung in Sachsen</a:t>
            </a:r>
            <a:endParaRPr lang="de-DE" sz="20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de-DE" sz="20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248B03F-2022-31CE-686E-3C745455F91E}"/>
              </a:ext>
            </a:extLst>
          </p:cNvPr>
          <p:cNvSpPr txBox="1">
            <a:spLocks/>
          </p:cNvSpPr>
          <p:nvPr/>
        </p:nvSpPr>
        <p:spPr>
          <a:xfrm>
            <a:off x="266759" y="699144"/>
            <a:ext cx="6484544" cy="9763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/>
              <a:t>1. Weiterentwicklung und Zukunft des Steillagenweinbaus in Sachsen +                              2. Weiterentwicklung und Verzahnung von Weinbau und Tourismus</a:t>
            </a:r>
          </a:p>
          <a:p>
            <a:pPr algn="l"/>
            <a:endParaRPr lang="de-DE" alt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5947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4" descr="C:\Users\info.weinbau\Desktop\Logo´s WBV\WBV-logo.jpg">
            <a:extLst>
              <a:ext uri="{FF2B5EF4-FFF2-40B4-BE49-F238E27FC236}">
                <a16:creationId xmlns:a16="http://schemas.microsoft.com/office/drawing/2014/main" id="{BAC89FAB-5EF5-4304-BB92-2CAA219F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90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4FF8F75-4112-401C-97DE-0B3616281492}"/>
              </a:ext>
            </a:extLst>
          </p:cNvPr>
          <p:cNvSpPr txBox="1">
            <a:spLocks/>
          </p:cNvSpPr>
          <p:nvPr/>
        </p:nvSpPr>
        <p:spPr>
          <a:xfrm>
            <a:off x="248044" y="332656"/>
            <a:ext cx="6484544" cy="9763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b="1" dirty="0"/>
              <a:t>3. Umsetzung des neuen Weinbezeichnungs- / </a:t>
            </a:r>
            <a:r>
              <a:rPr lang="de-DE" sz="3000" b="1" dirty="0" err="1"/>
              <a:t>Herkunftsystems</a:t>
            </a:r>
            <a:endParaRPr lang="de-DE" altLang="de-DE" sz="3000" b="1" dirty="0"/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4BD432F4-DBDB-40D9-974B-347D13CD42D2}"/>
              </a:ext>
            </a:extLst>
          </p:cNvPr>
          <p:cNvGraphicFramePr>
            <a:graphicFrameLocks noGrp="1"/>
          </p:cNvGraphicFramePr>
          <p:nvPr/>
        </p:nvGraphicFramePr>
        <p:xfrm>
          <a:off x="124022" y="1844824"/>
          <a:ext cx="8895956" cy="3678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761">
                  <a:extLst>
                    <a:ext uri="{9D8B030D-6E8A-4147-A177-3AD203B41FA5}">
                      <a16:colId xmlns:a16="http://schemas.microsoft.com/office/drawing/2014/main" val="3754026751"/>
                    </a:ext>
                  </a:extLst>
                </a:gridCol>
                <a:gridCol w="7185195">
                  <a:extLst>
                    <a:ext uri="{9D8B030D-6E8A-4147-A177-3AD203B41FA5}">
                      <a16:colId xmlns:a16="http://schemas.microsoft.com/office/drawing/2014/main" val="1113363415"/>
                    </a:ext>
                  </a:extLst>
                </a:gridCol>
              </a:tblGrid>
              <a:tr h="605039">
                <a:tc>
                  <a:txBody>
                    <a:bodyPr/>
                    <a:lstStyle/>
                    <a:p>
                      <a:pPr algn="l"/>
                      <a:r>
                        <a:rPr lang="de-DE" sz="2400" spc="-100" baseline="0" dirty="0"/>
                        <a:t>2009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defRPr/>
                      </a:pPr>
                      <a:r>
                        <a:rPr lang="de-DE" sz="2400" kern="1200" spc="-1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Weinmarktreform: Übergang europaweit zum „Romanischen Bezeichnungsrecht“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9260408"/>
                  </a:ext>
                </a:extLst>
              </a:tr>
              <a:tr h="605039">
                <a:tc>
                  <a:txBody>
                    <a:bodyPr/>
                    <a:lstStyle/>
                    <a:p>
                      <a:pPr algn="l"/>
                      <a:r>
                        <a:rPr lang="de-DE" sz="2400" spc="-100" baseline="0" dirty="0"/>
                        <a:t>20.06.2020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spc="-100" baseline="0" dirty="0"/>
                        <a:t>Satzungsänderung, WBV übernimmt Funktion der Schutzgemeinschaft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4120"/>
                  </a:ext>
                </a:extLst>
              </a:tr>
              <a:tr h="605039">
                <a:tc>
                  <a:txBody>
                    <a:bodyPr/>
                    <a:lstStyle/>
                    <a:p>
                      <a:pPr algn="l"/>
                      <a:r>
                        <a:rPr lang="de-DE" altLang="de-DE" sz="2400" spc="-100" baseline="0" dirty="0"/>
                        <a:t>05.11.2020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altLang="de-DE" sz="2400" spc="-100" baseline="0" dirty="0"/>
                        <a:t>Konstituierende Sitzung der Schutzgemeinschaft Sachsen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7429115"/>
                  </a:ext>
                </a:extLst>
              </a:tr>
              <a:tr h="605039">
                <a:tc>
                  <a:txBody>
                    <a:bodyPr/>
                    <a:lstStyle/>
                    <a:p>
                      <a:pPr algn="l"/>
                      <a:r>
                        <a:rPr lang="de-DE" sz="2400" spc="-100" baseline="0" dirty="0"/>
                        <a:t>Beginn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spc="-100" baseline="0" dirty="0"/>
                        <a:t>Inkrafttreten neues WeinG und  neue </a:t>
                      </a:r>
                      <a:r>
                        <a:rPr lang="de-DE" sz="2400" spc="-100" baseline="0" dirty="0" err="1"/>
                        <a:t>WeinV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87396"/>
                  </a:ext>
                </a:extLst>
              </a:tr>
              <a:tr h="605039">
                <a:tc>
                  <a:txBody>
                    <a:bodyPr/>
                    <a:lstStyle/>
                    <a:p>
                      <a:pPr algn="l"/>
                      <a:r>
                        <a:rPr lang="de-DE" altLang="de-DE" sz="2400" spc="-100" baseline="0" dirty="0"/>
                        <a:t>09.07.2021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altLang="de-DE" sz="2400" spc="-100" baseline="0" dirty="0"/>
                        <a:t>Offizielle Anerkennung der Schutzgemeinschaft durch Staatsminister für Landwirtschaft Wolfram Günther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90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1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4" descr="C:\Users\info.weinbau\Desktop\Logo´s WBV\WBV-logo.jpg">
            <a:extLst>
              <a:ext uri="{FF2B5EF4-FFF2-40B4-BE49-F238E27FC236}">
                <a16:creationId xmlns:a16="http://schemas.microsoft.com/office/drawing/2014/main" id="{BAC89FAB-5EF5-4304-BB92-2CAA219F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90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4BD432F4-DBDB-40D9-974B-347D13CD42D2}"/>
              </a:ext>
            </a:extLst>
          </p:cNvPr>
          <p:cNvGraphicFramePr>
            <a:graphicFrameLocks noGrp="1"/>
          </p:cNvGraphicFramePr>
          <p:nvPr/>
        </p:nvGraphicFramePr>
        <p:xfrm>
          <a:off x="268012" y="1988840"/>
          <a:ext cx="8895956" cy="3461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761">
                  <a:extLst>
                    <a:ext uri="{9D8B030D-6E8A-4147-A177-3AD203B41FA5}">
                      <a16:colId xmlns:a16="http://schemas.microsoft.com/office/drawing/2014/main" val="3754026751"/>
                    </a:ext>
                  </a:extLst>
                </a:gridCol>
                <a:gridCol w="7185195">
                  <a:extLst>
                    <a:ext uri="{9D8B030D-6E8A-4147-A177-3AD203B41FA5}">
                      <a16:colId xmlns:a16="http://schemas.microsoft.com/office/drawing/2014/main" val="1113363415"/>
                    </a:ext>
                  </a:extLst>
                </a:gridCol>
              </a:tblGrid>
              <a:tr h="397128">
                <a:tc>
                  <a:txBody>
                    <a:bodyPr/>
                    <a:lstStyle/>
                    <a:p>
                      <a:pPr algn="l"/>
                      <a:r>
                        <a:rPr lang="de-DE" altLang="de-DE" sz="2400" spc="-100" baseline="0" dirty="0"/>
                        <a:t>21.07.2021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400" spc="-100" baseline="0" dirty="0"/>
                        <a:t>Erste ordentliche Sitzung der Schutzgemeinschaft mit DWV-Präsident Klaus Schneider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105519"/>
                  </a:ext>
                </a:extLst>
              </a:tr>
              <a:tr h="605039">
                <a:tc>
                  <a:txBody>
                    <a:bodyPr/>
                    <a:lstStyle/>
                    <a:p>
                      <a:pPr algn="l"/>
                      <a:r>
                        <a:rPr lang="de-DE" altLang="de-DE" sz="2400" spc="-100" baseline="0" dirty="0"/>
                        <a:t>19.01.2022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altLang="de-DE" sz="2400" spc="-100" baseline="0" dirty="0"/>
                        <a:t>Zweite ordentliche Sitzung der Schutzgemeinschaft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496511"/>
                  </a:ext>
                </a:extLst>
              </a:tr>
              <a:tr h="605039">
                <a:tc>
                  <a:txBody>
                    <a:bodyPr/>
                    <a:lstStyle/>
                    <a:p>
                      <a:pPr algn="l"/>
                      <a:r>
                        <a:rPr lang="de-DE" altLang="de-DE" sz="2400" spc="-100" baseline="0" dirty="0"/>
                        <a:t>17.03.2022</a:t>
                      </a:r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altLang="de-DE" sz="2400" spc="-100" baseline="0" dirty="0"/>
                        <a:t>Dritte ordentliche Sitzung der Schutzgemeinschaft</a:t>
                      </a:r>
                    </a:p>
                    <a:p>
                      <a:pPr algn="l"/>
                      <a:endParaRPr lang="de-DE" sz="2400" spc="-1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05548"/>
                  </a:ext>
                </a:extLst>
              </a:tr>
              <a:tr h="605039">
                <a:tc>
                  <a:txBody>
                    <a:bodyPr/>
                    <a:lstStyle/>
                    <a:p>
                      <a:pPr algn="l"/>
                      <a:r>
                        <a:rPr lang="de-DE" sz="2400" spc="-100" baseline="0" dirty="0"/>
                        <a:t>19.01.2023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spc="-100" baseline="0" dirty="0"/>
                        <a:t>Vierte ordentliche Sitzung der Schutzgemeinschaft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1745831"/>
                  </a:ext>
                </a:extLst>
              </a:tr>
              <a:tr h="605039">
                <a:tc>
                  <a:txBody>
                    <a:bodyPr/>
                    <a:lstStyle/>
                    <a:p>
                      <a:pPr algn="l"/>
                      <a:r>
                        <a:rPr lang="de-DE" sz="2400" spc="-100" baseline="0" dirty="0"/>
                        <a:t>08.03.2023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spc="-100" baseline="0" dirty="0"/>
                        <a:t>Beratungstermin Gebietsabgrenzung SMEKUL LfULG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6530751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9A3BE81-EFB6-1FB2-1E37-B8FD4BDFE152}"/>
              </a:ext>
            </a:extLst>
          </p:cNvPr>
          <p:cNvSpPr txBox="1">
            <a:spLocks/>
          </p:cNvSpPr>
          <p:nvPr/>
        </p:nvSpPr>
        <p:spPr>
          <a:xfrm>
            <a:off x="248044" y="332656"/>
            <a:ext cx="6484544" cy="9763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b="1" dirty="0"/>
              <a:t>3. Umsetzung des neuen Weinbezeichnungs- / </a:t>
            </a:r>
            <a:r>
              <a:rPr lang="de-DE" sz="3000" b="1" dirty="0" err="1"/>
              <a:t>Herkunftsystems</a:t>
            </a:r>
            <a:endParaRPr lang="de-DE" alt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151701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nfo.weinbau\Desktop\Logo´s WBV\WBV-logo.jpg">
            <a:extLst>
              <a:ext uri="{FF2B5EF4-FFF2-40B4-BE49-F238E27FC236}">
                <a16:creationId xmlns:a16="http://schemas.microsoft.com/office/drawing/2014/main" id="{BF15AC0F-7F95-413E-BE53-E9E0AA90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90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C6DABE1-3A42-4EA7-92B9-B813C5D6CDA5}"/>
              </a:ext>
            </a:extLst>
          </p:cNvPr>
          <p:cNvSpPr txBox="1"/>
          <p:nvPr/>
        </p:nvSpPr>
        <p:spPr>
          <a:xfrm>
            <a:off x="432748" y="1462138"/>
            <a:ext cx="8531740" cy="49859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0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Was wurde bisher </a:t>
            </a:r>
            <a:r>
              <a:rPr lang="de-DE" sz="2000" b="1" dirty="0">
                <a:latin typeface="Calibri"/>
                <a:ea typeface="Calibri" panose="020F0502020204030204" pitchFamily="34" charset="0"/>
                <a:cs typeface="Times New Roman"/>
              </a:rPr>
              <a:t>erreicht:</a:t>
            </a:r>
          </a:p>
          <a:p>
            <a:endParaRPr lang="de-DE" sz="20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Aktualisierung und Überführung der bestehenden Lastenhefte in neues Format über Standartänderungsanträge bei der BLE in Bonn für die </a:t>
            </a:r>
            <a:r>
              <a:rPr lang="de-DE" sz="2000" dirty="0" err="1">
                <a:latin typeface="Calibri"/>
                <a:ea typeface="Calibri" panose="020F0502020204030204" pitchFamily="34" charset="0"/>
                <a:cs typeface="Times New Roman"/>
              </a:rPr>
              <a:t>g.U</a:t>
            </a: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. und die </a:t>
            </a:r>
            <a:r>
              <a:rPr lang="de-DE" sz="2000" dirty="0" err="1">
                <a:latin typeface="Calibri"/>
                <a:ea typeface="Calibri" panose="020F0502020204030204" pitchFamily="34" charset="0"/>
                <a:cs typeface="Times New Roman"/>
              </a:rPr>
              <a:t>g.g.A</a:t>
            </a: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 Sachsen</a:t>
            </a:r>
          </a:p>
          <a:p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Erste wichtigste Anpassungen und Aktualisierungen der Produktspezifikation: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Aktualisierung der zugelassene Keltertraubenrebsorten,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Anpassung aller Produktarten/ Kategorien (Weißwein, Rosé, Prädikatswein usw.)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Möglichkeit der Absenkung der Mindestmostgewichte für </a:t>
            </a:r>
            <a:r>
              <a:rPr lang="de-DE" sz="2000" dirty="0" err="1">
                <a:latin typeface="Calibri"/>
                <a:ea typeface="Calibri" panose="020F0502020204030204" pitchFamily="34" charset="0"/>
                <a:cs typeface="Times New Roman"/>
              </a:rPr>
              <a:t>g.U</a:t>
            </a: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. in schlechten Jahren für Grauburgunder, Traminer und Weißburgunder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Anpassung des zulässigen Restzuckergehalte für Landwein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Vorbereitung der Einführung der Produktkategorein: Teilweise gegorener Traubenmost „Federweißer“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Beginn mit der Flurstückscharfen Abgrenzung des Anbaugebietes</a:t>
            </a:r>
            <a:endParaRPr lang="de-DE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71DF76C-1E1B-4109-E54B-F38009F080D9}"/>
              </a:ext>
            </a:extLst>
          </p:cNvPr>
          <p:cNvSpPr txBox="1">
            <a:spLocks/>
          </p:cNvSpPr>
          <p:nvPr/>
        </p:nvSpPr>
        <p:spPr>
          <a:xfrm>
            <a:off x="248044" y="332656"/>
            <a:ext cx="6484544" cy="9763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b="1" dirty="0"/>
              <a:t>3. Umsetzung des neuen Weinbezeichnungs- / </a:t>
            </a:r>
            <a:r>
              <a:rPr lang="de-DE" sz="3000" b="1" dirty="0" err="1"/>
              <a:t>Herkunftsystems</a:t>
            </a:r>
            <a:endParaRPr lang="de-DE" alt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260819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nfo.weinbau\Desktop\Logo´s WBV\WBV-logo.jpg">
            <a:extLst>
              <a:ext uri="{FF2B5EF4-FFF2-40B4-BE49-F238E27FC236}">
                <a16:creationId xmlns:a16="http://schemas.microsoft.com/office/drawing/2014/main" id="{BF15AC0F-7F95-413E-BE53-E9E0AA90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90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C6DABE1-3A42-4EA7-92B9-B813C5D6CDA5}"/>
              </a:ext>
            </a:extLst>
          </p:cNvPr>
          <p:cNvSpPr txBox="1"/>
          <p:nvPr/>
        </p:nvSpPr>
        <p:spPr>
          <a:xfrm>
            <a:off x="432748" y="1462138"/>
            <a:ext cx="8531740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400" b="1" dirty="0">
                <a:latin typeface="Calibri"/>
                <a:ea typeface="Calibri" panose="020F0502020204030204" pitchFamily="34" charset="0"/>
                <a:cs typeface="Times New Roman"/>
              </a:rPr>
              <a:t>Herausforderungen bei der Überführung der Lastenhefte</a:t>
            </a:r>
          </a:p>
          <a:p>
            <a:pPr lvl="1"/>
            <a:endParaRPr lang="de-DE" sz="24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ea typeface="Calibri" panose="020F0502020204030204" pitchFamily="34" charset="0"/>
                <a:cs typeface="Times New Roman"/>
              </a:rPr>
              <a:t>Leider ist schon die Überführung nur des „Status quo“ sehr bürokratisch und langwierig, d.h. im 1 . Quartal 2022 wurden alle Änderungen der Lastenhefte  beschlossen und die Aktualisierungen vorgenommen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ea typeface="Calibri" panose="020F0502020204030204" pitchFamily="34" charset="0"/>
                <a:cs typeface="Times New Roman"/>
              </a:rPr>
              <a:t>Bis heute ist keiner der beiden Änderungsanträge abgeschlossen!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ea typeface="Calibri" panose="020F0502020204030204" pitchFamily="34" charset="0"/>
                <a:cs typeface="Times New Roman"/>
              </a:rPr>
              <a:t>Die meisten Änderungsforderungen sind formal, nicht inhaltlich!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ea typeface="Calibri" panose="020F0502020204030204" pitchFamily="34" charset="0"/>
                <a:cs typeface="Times New Roman"/>
              </a:rPr>
              <a:t>Sehr lange Bearbeitungszeiten beim Geoschutzstelle des Deutschen Weinfonds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ea typeface="Calibri" panose="020F0502020204030204" pitchFamily="34" charset="0"/>
                <a:cs typeface="Times New Roman"/>
              </a:rPr>
              <a:t>diese Aufgabe kann nicht mehr im Ehrenamt erbracht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ea typeface="Calibri" panose="020F0502020204030204" pitchFamily="34" charset="0"/>
                <a:cs typeface="Times New Roman"/>
              </a:rPr>
              <a:t>Frage der Finanzierung der Arbeit der Schutzgemeinschaft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71DF76C-1E1B-4109-E54B-F38009F080D9}"/>
              </a:ext>
            </a:extLst>
          </p:cNvPr>
          <p:cNvSpPr txBox="1">
            <a:spLocks/>
          </p:cNvSpPr>
          <p:nvPr/>
        </p:nvSpPr>
        <p:spPr>
          <a:xfrm>
            <a:off x="248044" y="332656"/>
            <a:ext cx="6484544" cy="9763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b="1" dirty="0"/>
              <a:t>3. Umsetzung des neuen Weinbezeichnungs- / </a:t>
            </a:r>
            <a:r>
              <a:rPr lang="de-DE" sz="3000" b="1" dirty="0" err="1"/>
              <a:t>Herkunftsystems</a:t>
            </a:r>
            <a:endParaRPr lang="de-DE" alt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90895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2">
            <a:extLst>
              <a:ext uri="{FF2B5EF4-FFF2-40B4-BE49-F238E27FC236}">
                <a16:creationId xmlns:a16="http://schemas.microsoft.com/office/drawing/2014/main" id="{42E21CB1-6266-4572-9DBD-14F9B50F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68760"/>
            <a:ext cx="7726789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>
                <a:cs typeface="Arial" panose="020B0604020202020204" pitchFamily="34" charset="0"/>
              </a:rPr>
              <a:t>Weinbauverband Sachsen e.V.</a:t>
            </a:r>
          </a:p>
          <a:p>
            <a:r>
              <a:rPr lang="de-DE" altLang="de-DE" sz="2000" b="1" dirty="0">
                <a:cs typeface="Arial" panose="020B0604020202020204" pitchFamily="34" charset="0"/>
              </a:rPr>
              <a:t>Ehrenamtlicher Vorstand und Geschäftsführung</a:t>
            </a:r>
          </a:p>
          <a:p>
            <a:endParaRPr lang="de-DE" altLang="de-DE" sz="2000" b="1" dirty="0">
              <a:cs typeface="Arial" panose="020B0604020202020204" pitchFamily="34" charset="0"/>
            </a:endParaRPr>
          </a:p>
          <a:p>
            <a:r>
              <a:rPr lang="de-DE" sz="2000" b="1" dirty="0"/>
              <a:t>Der Vorstand:</a:t>
            </a:r>
          </a:p>
          <a:p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2000" dirty="0"/>
              <a:t>Vorstandsvorsitzender: Felix Hößelbarth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stellvertretender Vorsitzender: Frank Neupold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Schatzmeister: Conrad Seifert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Beisitzer: Claus Höhne und Andreas Herr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Geschäftsführerin: Sabine Wendsche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Mitarbeiterin Geschäftsstelle: Anna Bräunig</a:t>
            </a:r>
          </a:p>
          <a:p>
            <a:endParaRPr lang="de-DE" altLang="de-DE" sz="2000" dirty="0">
              <a:latin typeface="AGaramond" pitchFamily="2" charset="0"/>
            </a:endParaRPr>
          </a:p>
        </p:txBody>
      </p:sp>
      <p:pic>
        <p:nvPicPr>
          <p:cNvPr id="3" name="Picture 2" descr="C:\Users\info.weinbau\Desktop\Logo´s WBV\WBV-logo.jpg">
            <a:extLst>
              <a:ext uri="{FF2B5EF4-FFF2-40B4-BE49-F238E27FC236}">
                <a16:creationId xmlns:a16="http://schemas.microsoft.com/office/drawing/2014/main" id="{09D56B56-6282-4226-B3AF-23E178F0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0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nfo.weinbau\Desktop\Logo´s WBV\WBV-logo.jpg">
            <a:extLst>
              <a:ext uri="{FF2B5EF4-FFF2-40B4-BE49-F238E27FC236}">
                <a16:creationId xmlns:a16="http://schemas.microsoft.com/office/drawing/2014/main" id="{BF15AC0F-7F95-413E-BE53-E9E0AA90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190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C6DABE1-3A42-4EA7-92B9-B813C5D6CDA5}"/>
              </a:ext>
            </a:extLst>
          </p:cNvPr>
          <p:cNvSpPr txBox="1"/>
          <p:nvPr/>
        </p:nvSpPr>
        <p:spPr>
          <a:xfrm>
            <a:off x="432748" y="1462138"/>
            <a:ext cx="8460497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0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Was ist als nächstes geplant</a:t>
            </a:r>
            <a:r>
              <a:rPr lang="de-DE" sz="2000" b="1" dirty="0">
                <a:latin typeface="Calibri"/>
                <a:ea typeface="Calibri" panose="020F0502020204030204" pitchFamily="34" charset="0"/>
                <a:cs typeface="Times New Roman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Überarbeitung der Abgrenzung der Anbaugebiete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Gedanken zur weiteren Profilierung des Anbaugebietes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Neuregelung des Hektarhöchstertrages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Einarbeitung neuer/ zukünftiger Regelungen (Entalkoholisierung, Säuerung,  Anreicherung von Landwein...)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Erarbeitung einer Geschäftsordnung (Prozedere für Anträge zur Anbaugebietserweiterung, Anträge zur Aufnahme von neuen Rebsorten)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Abstimmungsprozedere = </a:t>
            </a:r>
            <a:r>
              <a:rPr lang="de-DE" sz="2000" dirty="0">
                <a:latin typeface="Calibri"/>
                <a:cs typeface="Times New Roman"/>
              </a:rPr>
              <a:t>Formalisierung von Beschlüssen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Gutachterkommissionen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Durchsetzung und Rechtsicherheit der getroffenen Beschlüsse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Erarbeitung einer „Zukunft Strategie“</a:t>
            </a:r>
          </a:p>
          <a:p>
            <a:pPr lvl="2"/>
            <a:endParaRPr lang="de-DE" sz="20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Finanzierungsmöglichkeiten der Arbeit der Schutzgemeinschaft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Gebührenordnung?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/>
                <a:ea typeface="Calibri" panose="020F0502020204030204" pitchFamily="34" charset="0"/>
                <a:cs typeface="Times New Roman"/>
              </a:rPr>
              <a:t>Nationale Schutzgemeinschaft?</a:t>
            </a:r>
            <a:endParaRPr lang="de-DE" sz="20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248B03F-2022-31CE-686E-3C745455F91E}"/>
              </a:ext>
            </a:extLst>
          </p:cNvPr>
          <p:cNvSpPr txBox="1">
            <a:spLocks/>
          </p:cNvSpPr>
          <p:nvPr/>
        </p:nvSpPr>
        <p:spPr>
          <a:xfrm>
            <a:off x="248044" y="332656"/>
            <a:ext cx="6484544" cy="9763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b="1" dirty="0"/>
              <a:t>3. Umsetzung des neuen Weinbezeichnungs- / </a:t>
            </a:r>
            <a:r>
              <a:rPr lang="de-DE" sz="3000" b="1" dirty="0" err="1"/>
              <a:t>Herkunftsystems</a:t>
            </a:r>
            <a:endParaRPr lang="de-DE" alt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190948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96136" y="116632"/>
            <a:ext cx="2997206" cy="73525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de-DE" b="1" i="1" dirty="0"/>
              <a:t>Vielen Dank!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59862A4-D783-487E-ADE6-85D7771B59EF}"/>
              </a:ext>
            </a:extLst>
          </p:cNvPr>
          <p:cNvSpPr txBox="1">
            <a:spLocks/>
          </p:cNvSpPr>
          <p:nvPr/>
        </p:nvSpPr>
        <p:spPr>
          <a:xfrm>
            <a:off x="0" y="6093296"/>
            <a:ext cx="9144000" cy="648072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/>
              <a:t>Sächsische Weinhoheiten 2022/2023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DA4202-9C35-4293-6E1A-2F1B41FF6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 r="5589" b="1272"/>
          <a:stretch/>
        </p:blipFill>
        <p:spPr>
          <a:xfrm>
            <a:off x="2267744" y="822939"/>
            <a:ext cx="46085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nfo.weinbau\Desktop\Logo´s WBV\WBV-logo.jpg">
            <a:extLst>
              <a:ext uri="{FF2B5EF4-FFF2-40B4-BE49-F238E27FC236}">
                <a16:creationId xmlns:a16="http://schemas.microsoft.com/office/drawing/2014/main" id="{09D56B56-6282-4226-B3AF-23E178F0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0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EACAFC3-FB66-36AB-E0AF-B17D418DB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4" y="1217911"/>
            <a:ext cx="8568952" cy="57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5A33CE8-DB53-4DD0-8ECC-664BA09AD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276872"/>
            <a:ext cx="799288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de-DE" altLang="de-DE" sz="3600" b="1" dirty="0"/>
              <a:t>Ein Dankeschön an unsere </a:t>
            </a:r>
            <a:br>
              <a:rPr lang="de-DE" altLang="de-DE" sz="3600" b="1" dirty="0"/>
            </a:br>
            <a:r>
              <a:rPr lang="de-DE" altLang="de-DE" sz="3600" b="1" dirty="0"/>
              <a:t>34. Sächsischen Weinhoheiten 2022/23</a:t>
            </a:r>
            <a:endParaRPr lang="de-DE" sz="3600" kern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6325" name="Picture 5" descr="C:\Users\info.weinbau\Desktop\WBV-logo.jpg">
            <a:extLst>
              <a:ext uri="{FF2B5EF4-FFF2-40B4-BE49-F238E27FC236}">
                <a16:creationId xmlns:a16="http://schemas.microsoft.com/office/drawing/2014/main" id="{08012D6A-5B1D-4160-9F33-0524A226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801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5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C:\Users\info.weinbau\Desktop\WBV-logo.jpg">
            <a:extLst>
              <a:ext uri="{FF2B5EF4-FFF2-40B4-BE49-F238E27FC236}">
                <a16:creationId xmlns:a16="http://schemas.microsoft.com/office/drawing/2014/main" id="{08012D6A-5B1D-4160-9F33-0524A226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801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64BF9D7-569E-A97B-D86B-52E6AB5FDE40}"/>
              </a:ext>
            </a:extLst>
          </p:cNvPr>
          <p:cNvSpPr txBox="1"/>
          <p:nvPr/>
        </p:nvSpPr>
        <p:spPr>
          <a:xfrm>
            <a:off x="4781652" y="263691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Weinkönigin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Sabrina Papperitz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aus Coswig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A3104F-F88F-7767-8542-329FE62F9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4" y="980728"/>
            <a:ext cx="3384376" cy="55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1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C:\Users\info.weinbau\Desktop\WBV-logo.jpg">
            <a:extLst>
              <a:ext uri="{FF2B5EF4-FFF2-40B4-BE49-F238E27FC236}">
                <a16:creationId xmlns:a16="http://schemas.microsoft.com/office/drawing/2014/main" id="{08012D6A-5B1D-4160-9F33-0524A226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801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64BF9D7-569E-A97B-D86B-52E6AB5FDE40}"/>
              </a:ext>
            </a:extLst>
          </p:cNvPr>
          <p:cNvSpPr txBox="1"/>
          <p:nvPr/>
        </p:nvSpPr>
        <p:spPr>
          <a:xfrm>
            <a:off x="4781652" y="263691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Weinprinzessin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Sabine Leonhardt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aus Dresden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CB8217-7625-479D-D6F8-CF29BA022C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5" y="1124744"/>
            <a:ext cx="3478054" cy="52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9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C:\Users\info.weinbau\Desktop\WBV-logo.jpg">
            <a:extLst>
              <a:ext uri="{FF2B5EF4-FFF2-40B4-BE49-F238E27FC236}">
                <a16:creationId xmlns:a16="http://schemas.microsoft.com/office/drawing/2014/main" id="{08012D6A-5B1D-4160-9F33-0524A226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801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64BF9D7-569E-A97B-D86B-52E6AB5FDE40}"/>
              </a:ext>
            </a:extLst>
          </p:cNvPr>
          <p:cNvSpPr txBox="1"/>
          <p:nvPr/>
        </p:nvSpPr>
        <p:spPr>
          <a:xfrm>
            <a:off x="4716016" y="270892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Weinprinzessin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Stefanie Mühlbach </a:t>
            </a: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aus Dresden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8F49D0-D8E2-606D-CF16-B19451B42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199180"/>
            <a:ext cx="3707225" cy="50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2">
            <a:extLst>
              <a:ext uri="{FF2B5EF4-FFF2-40B4-BE49-F238E27FC236}">
                <a16:creationId xmlns:a16="http://schemas.microsoft.com/office/drawing/2014/main" id="{42E21CB1-6266-4572-9DBD-14F9B50F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56792"/>
            <a:ext cx="828092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hangingPunct="0">
              <a:lnSpc>
                <a:spcPct val="150000"/>
              </a:lnSpc>
              <a:buFontTx/>
              <a:buChar char="-"/>
            </a:pPr>
            <a:r>
              <a:rPr lang="de-DE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20.01. – 29.01.2023   Grüne Woche Berlin</a:t>
            </a:r>
          </a:p>
        </p:txBody>
      </p:sp>
      <p:pic>
        <p:nvPicPr>
          <p:cNvPr id="3" name="Picture 2" descr="C:\Users\info.weinbau\Desktop\Logo´s WBV\WBV-logo.jpg">
            <a:extLst>
              <a:ext uri="{FF2B5EF4-FFF2-40B4-BE49-F238E27FC236}">
                <a16:creationId xmlns:a16="http://schemas.microsoft.com/office/drawing/2014/main" id="{09D56B56-6282-4226-B3AF-23E178F0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0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070DF5A-3D27-30FC-4A8F-986D28270036}"/>
              </a:ext>
            </a:extLst>
          </p:cNvPr>
          <p:cNvSpPr txBox="1"/>
          <p:nvPr/>
        </p:nvSpPr>
        <p:spPr>
          <a:xfrm>
            <a:off x="251520" y="446891"/>
            <a:ext cx="607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Termine Veranstaltungen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1F48E0-31EC-8208-0E49-37A860B45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1402" y="2860268"/>
            <a:ext cx="4270953" cy="32032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8C380FD-5BCF-53DD-96AD-B0CEA32F3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54168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2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2">
            <a:extLst>
              <a:ext uri="{FF2B5EF4-FFF2-40B4-BE49-F238E27FC236}">
                <a16:creationId xmlns:a16="http://schemas.microsoft.com/office/drawing/2014/main" id="{42E21CB1-6266-4572-9DBD-14F9B50F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56792"/>
            <a:ext cx="828092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hangingPunct="0">
              <a:lnSpc>
                <a:spcPct val="150000"/>
              </a:lnSpc>
            </a:pPr>
            <a:r>
              <a:rPr lang="de-DE" sz="2400" b="1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- 19.03. – 21.03.2023   Messe ProWein Düsseldorf</a:t>
            </a:r>
          </a:p>
        </p:txBody>
      </p:sp>
      <p:pic>
        <p:nvPicPr>
          <p:cNvPr id="3" name="Picture 2" descr="C:\Users\info.weinbau\Desktop\Logo´s WBV\WBV-logo.jpg">
            <a:extLst>
              <a:ext uri="{FF2B5EF4-FFF2-40B4-BE49-F238E27FC236}">
                <a16:creationId xmlns:a16="http://schemas.microsoft.com/office/drawing/2014/main" id="{09D56B56-6282-4226-B3AF-23E178F0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07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070DF5A-3D27-30FC-4A8F-986D28270036}"/>
              </a:ext>
            </a:extLst>
          </p:cNvPr>
          <p:cNvSpPr txBox="1"/>
          <p:nvPr/>
        </p:nvSpPr>
        <p:spPr>
          <a:xfrm>
            <a:off x="251520" y="446891"/>
            <a:ext cx="607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Termine Veranstaltungen 2023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3630252-104D-1E1F-725C-D9A8313A5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4" y="2473523"/>
            <a:ext cx="4608512" cy="404718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44D678-1360-52C0-671E-45BEF5B01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75" y="2494564"/>
            <a:ext cx="3685241" cy="40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1132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Bildschirmpräsentation (4:3)</PresentationFormat>
  <Paragraphs>138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AGaramond</vt:lpstr>
      <vt:lpstr>Arial</vt:lpstr>
      <vt:lpstr>Calibri</vt:lpstr>
      <vt:lpstr>Times New Roman</vt:lpstr>
      <vt:lpstr>Wingdings</vt:lpstr>
      <vt:lpstr>Larissa</vt:lpstr>
      <vt:lpstr>Pillnitzer Weinbautag 2023 Aktuelles aus der berufsständischen Arbeit am 04.04.2023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Dank!</vt:lpstr>
    </vt:vector>
  </TitlesOfParts>
  <Company>Weinbauverband Sachsen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Außerordentliche Mitgliederversammlung &amp;  Wahl des Vorstandes</dc:title>
  <dc:creator>Weinbauverband Sachsen</dc:creator>
  <cp:lastModifiedBy>Felix Hößelbarth</cp:lastModifiedBy>
  <cp:revision>458</cp:revision>
  <cp:lastPrinted>2019-02-11T17:23:41Z</cp:lastPrinted>
  <dcterms:created xsi:type="dcterms:W3CDTF">2018-05-02T06:00:57Z</dcterms:created>
  <dcterms:modified xsi:type="dcterms:W3CDTF">2023-04-04T07:16:52Z</dcterms:modified>
</cp:coreProperties>
</file>