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omments/comment1.xml" ContentType="application/vnd.openxmlformats-officedocument.presentationml.comment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56" r:id="rId2"/>
    <p:sldId id="379" r:id="rId3"/>
    <p:sldId id="380" r:id="rId4"/>
    <p:sldId id="381" r:id="rId5"/>
    <p:sldId id="367" r:id="rId6"/>
    <p:sldId id="368" r:id="rId7"/>
    <p:sldId id="369" r:id="rId8"/>
    <p:sldId id="383" r:id="rId9"/>
    <p:sldId id="385" r:id="rId10"/>
    <p:sldId id="371" r:id="rId11"/>
    <p:sldId id="390" r:id="rId12"/>
    <p:sldId id="370" r:id="rId13"/>
    <p:sldId id="373" r:id="rId14"/>
    <p:sldId id="372" r:id="rId15"/>
    <p:sldId id="375" r:id="rId16"/>
    <p:sldId id="378" r:id="rId17"/>
    <p:sldId id="392" r:id="rId18"/>
    <p:sldId id="393" r:id="rId19"/>
    <p:sldId id="394" r:id="rId20"/>
    <p:sldId id="395" r:id="rId21"/>
    <p:sldId id="374" r:id="rId22"/>
    <p:sldId id="354" r:id="rId23"/>
    <p:sldId id="356" r:id="rId24"/>
    <p:sldId id="359" r:id="rId25"/>
    <p:sldId id="360" r:id="rId26"/>
    <p:sldId id="362" r:id="rId27"/>
    <p:sldId id="363" r:id="rId28"/>
    <p:sldId id="389" r:id="rId29"/>
    <p:sldId id="365" r:id="rId30"/>
    <p:sldId id="366" r:id="rId31"/>
    <p:sldId id="398" r:id="rId32"/>
    <p:sldId id="396" r:id="rId33"/>
    <p:sldId id="397" r:id="rId34"/>
    <p:sldId id="399" r:id="rId35"/>
    <p:sldId id="377" r:id="rId36"/>
    <p:sldId id="348" r:id="rId37"/>
    <p:sldId id="350" r:id="rId38"/>
    <p:sldId id="328" r:id="rId39"/>
    <p:sldId id="327" r:id="rId40"/>
    <p:sldId id="351" r:id="rId41"/>
    <p:sldId id="352" r:id="rId42"/>
    <p:sldId id="386" r:id="rId43"/>
    <p:sldId id="388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inleitung" id="{1AF18798-649C-4C76-BE53-1236BBF0170A}">
          <p14:sldIdLst>
            <p14:sldId id="256"/>
            <p14:sldId id="379"/>
            <p14:sldId id="380"/>
            <p14:sldId id="381"/>
            <p14:sldId id="367"/>
            <p14:sldId id="368"/>
          </p14:sldIdLst>
        </p14:section>
        <p14:section name="Catechinanalytik" id="{01D7EDF0-76C7-45AD-AFF0-E8BF59258F32}">
          <p14:sldIdLst>
            <p14:sldId id="369"/>
            <p14:sldId id="383"/>
            <p14:sldId id="385"/>
            <p14:sldId id="371"/>
            <p14:sldId id="390"/>
            <p14:sldId id="370"/>
            <p14:sldId id="373"/>
            <p14:sldId id="372"/>
            <p14:sldId id="375"/>
            <p14:sldId id="378"/>
            <p14:sldId id="392"/>
            <p14:sldId id="393"/>
            <p14:sldId id="394"/>
            <p14:sldId id="395"/>
          </p14:sldIdLst>
        </p14:section>
        <p14:section name="SPIWI" id="{7D7E494C-3E4E-4411-B044-53BBF0E7C9F1}">
          <p14:sldIdLst>
            <p14:sldId id="374"/>
            <p14:sldId id="354"/>
            <p14:sldId id="356"/>
            <p14:sldId id="359"/>
            <p14:sldId id="360"/>
            <p14:sldId id="362"/>
            <p14:sldId id="363"/>
            <p14:sldId id="389"/>
            <p14:sldId id="365"/>
            <p14:sldId id="366"/>
          </p14:sldIdLst>
        </p14:section>
        <p14:section name="Rosé" id="{DFEC8E70-A5FF-4443-B0EC-406E6F5886A5}">
          <p14:sldIdLst>
            <p14:sldId id="398"/>
            <p14:sldId id="396"/>
            <p14:sldId id="397"/>
            <p14:sldId id="399"/>
          </p14:sldIdLst>
        </p14:section>
        <p14:section name="Rotwein" id="{FAD28563-D11F-4473-B644-9CFFB569C86E}">
          <p14:sldIdLst>
            <p14:sldId id="377"/>
            <p14:sldId id="348"/>
            <p14:sldId id="350"/>
            <p14:sldId id="328"/>
            <p14:sldId id="327"/>
            <p14:sldId id="351"/>
            <p14:sldId id="352"/>
          </p14:sldIdLst>
        </p14:section>
        <p14:section name="Fazit" id="{F2C80F2C-462C-4AD1-AB9B-A89EF33BF8DA}">
          <p14:sldIdLst>
            <p14:sldId id="386"/>
            <p14:sldId id="38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hrenbach, Fabio (WBI)" initials="FF(" lastIdx="2" clrIdx="0">
    <p:extLst>
      <p:ext uri="{19B8F6BF-5375-455C-9EA6-DF929625EA0E}">
        <p15:presenceInfo xmlns:p15="http://schemas.microsoft.com/office/powerpoint/2012/main" userId="S-1-5-21-4284651746-837726777-2514676209-2227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A62E"/>
    <a:srgbClr val="59A5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64" autoAdjust="0"/>
    <p:restoredTop sz="81279" autoAdjust="0"/>
  </p:normalViewPr>
  <p:slideViewPr>
    <p:cSldViewPr snapToGrid="0">
      <p:cViewPr varScale="1">
        <p:scale>
          <a:sx n="88" d="100"/>
          <a:sy n="88" d="100"/>
        </p:scale>
        <p:origin x="1474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32672"/>
    </p:cViewPr>
  </p:sorter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bk.bwl.net\wbi\Daten\Referat21\01%20Projekte\SPIWI\Ergebnisse\Pressausbeuten\Muscaris%202021-2022%20Vergleich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bk.bwl.net\wbi\HOME\FehrenbachFa\HOME\Eigene%20Dateien\Publikationen\Artikel%20Cortis\Phenol&#252;bersicht2020er%20Weine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-Arbeitsblat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Tabelle1!$G$3</c:f>
              <c:strCache>
                <c:ptCount val="1"/>
                <c:pt idx="0">
                  <c:v>Ausbeute - Pressability [%]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B52-4F40-B555-1680F95FC18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B52-4F40-B555-1680F95FC18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B52-4F40-B555-1680F95FC18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B52-4F40-B555-1680F95FC186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B52-4F40-B555-1680F95FC186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B52-4F40-B555-1680F95FC18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Base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Tabelle1!$B$4:$B$9</c:f>
              <c:strCache>
                <c:ptCount val="6"/>
                <c:pt idx="0">
                  <c:v>Muscaris B</c:v>
                </c:pt>
                <c:pt idx="1">
                  <c:v>Muscaris B late harvest</c:v>
                </c:pt>
                <c:pt idx="2">
                  <c:v>Muscaris W</c:v>
                </c:pt>
                <c:pt idx="3">
                  <c:v>Muscaris</c:v>
                </c:pt>
                <c:pt idx="4">
                  <c:v>Muscaris B</c:v>
                </c:pt>
                <c:pt idx="5">
                  <c:v>Muscaris B late harvest</c:v>
                </c:pt>
              </c:strCache>
            </c:strRef>
          </c:cat>
          <c:val>
            <c:numRef>
              <c:f>Tabelle1!$G$4:$G$9</c:f>
              <c:numCache>
                <c:formatCode>0.000</c:formatCode>
                <c:ptCount val="6"/>
                <c:pt idx="0">
                  <c:v>50.548945147679326</c:v>
                </c:pt>
                <c:pt idx="1">
                  <c:v>67.10243902439025</c:v>
                </c:pt>
                <c:pt idx="2">
                  <c:v>64.341673306772904</c:v>
                </c:pt>
                <c:pt idx="3">
                  <c:v>62.205714285714279</c:v>
                </c:pt>
                <c:pt idx="4">
                  <c:v>74.485106382978728</c:v>
                </c:pt>
                <c:pt idx="5">
                  <c:v>75.292049469964653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B52-4F40-B555-1680F95FC1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overlap val="-100"/>
        <c:axId val="680585936"/>
        <c:axId val="680588888"/>
      </c:barChart>
      <c:lineChart>
        <c:grouping val="standard"/>
        <c:varyColors val="0"/>
        <c:ser>
          <c:idx val="1"/>
          <c:order val="1"/>
          <c:tx>
            <c:strRef>
              <c:f>Tabelle1!$H$3</c:f>
              <c:strCache>
                <c:ptCount val="1"/>
                <c:pt idx="0">
                  <c:v>max yield [%]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trendline>
            <c:spPr>
              <a:ln w="25400" cap="rnd" cmpd="sng">
                <a:solidFill>
                  <a:srgbClr val="FF0000"/>
                </a:solidFill>
                <a:prstDash val="solid"/>
              </a:ln>
              <a:effectLst/>
            </c:spPr>
            <c:trendlineType val="linear"/>
            <c:forward val="0.5"/>
            <c:backward val="0.5"/>
            <c:dispRSqr val="0"/>
            <c:dispEq val="0"/>
          </c:trendline>
          <c:cat>
            <c:strRef>
              <c:f>Tabelle1!$B$4:$B$9</c:f>
              <c:strCache>
                <c:ptCount val="6"/>
                <c:pt idx="0">
                  <c:v>Muscaris B</c:v>
                </c:pt>
                <c:pt idx="1">
                  <c:v>Muscaris B late harvest</c:v>
                </c:pt>
                <c:pt idx="2">
                  <c:v>Muscaris W</c:v>
                </c:pt>
                <c:pt idx="3">
                  <c:v>Muscaris</c:v>
                </c:pt>
                <c:pt idx="4">
                  <c:v>Muscaris B</c:v>
                </c:pt>
                <c:pt idx="5">
                  <c:v>Muscaris B late harvest</c:v>
                </c:pt>
              </c:strCache>
            </c:strRef>
          </c:cat>
          <c:val>
            <c:numRef>
              <c:f>Tabelle1!$H$4:$H$9</c:f>
              <c:numCache>
                <c:formatCode>0.00</c:formatCode>
                <c:ptCount val="6"/>
                <c:pt idx="0">
                  <c:v>66.599999999999994</c:v>
                </c:pt>
                <c:pt idx="1">
                  <c:v>66.599999999999994</c:v>
                </c:pt>
                <c:pt idx="2">
                  <c:v>66.599999999999994</c:v>
                </c:pt>
                <c:pt idx="3">
                  <c:v>66.599999999999994</c:v>
                </c:pt>
                <c:pt idx="4">
                  <c:v>66.599999999999994</c:v>
                </c:pt>
                <c:pt idx="5">
                  <c:v>66.599999999999994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6B52-4F40-B555-1680F95FC1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0585936"/>
        <c:axId val="680588888"/>
      </c:lineChart>
      <c:catAx>
        <c:axId val="6805859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80588888"/>
        <c:crosses val="autoZero"/>
        <c:auto val="1"/>
        <c:lblAlgn val="ctr"/>
        <c:lblOffset val="100"/>
        <c:noMultiLvlLbl val="0"/>
      </c:catAx>
      <c:valAx>
        <c:axId val="68058888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ysClr val="windowText" lastClr="000000"/>
                    </a:solidFill>
                  </a:rPr>
                  <a:t>Ausbeute - Pressability [%]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0"/>
        <c:majorTickMark val="out"/>
        <c:minorTickMark val="out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80585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170326624477901"/>
          <c:y val="5.9208166475711338E-2"/>
          <c:w val="0.85661274734091519"/>
          <c:h val="0.62937335399952998"/>
        </c:manualLayout>
      </c:layout>
      <c:barChart>
        <c:barDir val="col"/>
        <c:grouping val="stacked"/>
        <c:varyColors val="0"/>
        <c:ser>
          <c:idx val="0"/>
          <c:order val="0"/>
          <c:tx>
            <c:v>reaktive Phenole</c:v>
          </c:tx>
          <c:spPr>
            <a:solidFill>
              <a:schemeClr val="accent6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strRef>
              <c:f>'Ergebnisse 2020er '!$C$41:$C$45</c:f>
              <c:strCache>
                <c:ptCount val="5"/>
                <c:pt idx="0">
                  <c:v>Tauchen</c:v>
                </c:pt>
                <c:pt idx="1">
                  <c:v>Délestage</c:v>
                </c:pt>
                <c:pt idx="2">
                  <c:v>Délestage &amp; Saftentzug 20 %</c:v>
                </c:pt>
                <c:pt idx="3">
                  <c:v>Tauchen &amp; Makro-OX</c:v>
                </c:pt>
                <c:pt idx="4">
                  <c:v>Tauchen &amp; Makro-OX Saftentzug 20%</c:v>
                </c:pt>
              </c:strCache>
            </c:strRef>
          </c:cat>
          <c:val>
            <c:numRef>
              <c:f>'Ergebnisse 2020er '!$F$41:$F$45</c:f>
              <c:numCache>
                <c:formatCode>General</c:formatCode>
                <c:ptCount val="5"/>
                <c:pt idx="0">
                  <c:v>2.2989999999999999</c:v>
                </c:pt>
                <c:pt idx="1">
                  <c:v>1.7370000000000001</c:v>
                </c:pt>
                <c:pt idx="2">
                  <c:v>1.877</c:v>
                </c:pt>
                <c:pt idx="3">
                  <c:v>2.367</c:v>
                </c:pt>
                <c:pt idx="4">
                  <c:v>2.4710000000000001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60-4E47-AB05-8DDFF8CE877F}"/>
            </c:ext>
          </c:extLst>
        </c:ser>
        <c:ser>
          <c:idx val="1"/>
          <c:order val="1"/>
          <c:tx>
            <c:v>Anthocyane</c:v>
          </c:tx>
          <c:spPr>
            <a:solidFill>
              <a:schemeClr val="accent6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strRef>
              <c:f>'Ergebnisse 2020er '!$C$41:$C$45</c:f>
              <c:strCache>
                <c:ptCount val="5"/>
                <c:pt idx="0">
                  <c:v>Tauchen</c:v>
                </c:pt>
                <c:pt idx="1">
                  <c:v>Délestage</c:v>
                </c:pt>
                <c:pt idx="2">
                  <c:v>Délestage &amp; Saftentzug 20 %</c:v>
                </c:pt>
                <c:pt idx="3">
                  <c:v>Tauchen &amp; Makro-OX</c:v>
                </c:pt>
                <c:pt idx="4">
                  <c:v>Tauchen &amp; Makro-OX Saftentzug 20%</c:v>
                </c:pt>
              </c:strCache>
            </c:strRef>
          </c:cat>
          <c:val>
            <c:numRef>
              <c:f>'Ergebnisse 2020er '!$I$41:$I$45</c:f>
              <c:numCache>
                <c:formatCode>General</c:formatCode>
                <c:ptCount val="5"/>
                <c:pt idx="0">
                  <c:v>0.45</c:v>
                </c:pt>
                <c:pt idx="1">
                  <c:v>0.44</c:v>
                </c:pt>
                <c:pt idx="2">
                  <c:v>0.48</c:v>
                </c:pt>
                <c:pt idx="3">
                  <c:v>0.46</c:v>
                </c:pt>
                <c:pt idx="4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60-4E47-AB05-8DDFF8CE87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03520248"/>
        <c:axId val="603520904"/>
      </c:barChart>
      <c:catAx>
        <c:axId val="6035202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603520904"/>
        <c:crosses val="autoZero"/>
        <c:auto val="1"/>
        <c:lblAlgn val="ctr"/>
        <c:lblOffset val="100"/>
        <c:noMultiLvlLbl val="0"/>
      </c:catAx>
      <c:valAx>
        <c:axId val="603520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de-DE"/>
                  <a:t>Gesamtphenolgehalt in g/L Cat.-Äq.</a:t>
                </a:r>
              </a:p>
            </c:rich>
          </c:tx>
          <c:layout>
            <c:manualLayout>
              <c:xMode val="edge"/>
              <c:yMode val="edge"/>
              <c:x val="9.5051959242917379E-3"/>
              <c:y val="3.918080410292341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de-DE"/>
            </a:p>
          </c:txPr>
        </c:title>
        <c:numFmt formatCode="General" sourceLinked="1"/>
        <c:majorTickMark val="cross"/>
        <c:minorTickMark val="cross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603520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de-DE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380311379206254"/>
          <c:y val="0.13140167885960277"/>
          <c:w val="0.77424281029198849"/>
          <c:h val="0.6581837077643234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Tabelle3!$H$14</c:f>
              <c:strCache>
                <c:ptCount val="1"/>
                <c:pt idx="0">
                  <c:v>Äpfelsäure</c:v>
                </c:pt>
              </c:strCache>
            </c:strRef>
          </c:tx>
          <c:spPr>
            <a:solidFill>
              <a:schemeClr val="accent3">
                <a:shade val="6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Tabelle3!$G$15:$G$34</c:f>
              <c:numCache>
                <c:formatCode>General</c:formatCode>
                <c:ptCount val="20"/>
                <c:pt idx="0">
                  <c:v>2019</c:v>
                </c:pt>
                <c:pt idx="1">
                  <c:v>2019</c:v>
                </c:pt>
                <c:pt idx="2">
                  <c:v>2019</c:v>
                </c:pt>
                <c:pt idx="3">
                  <c:v>2019</c:v>
                </c:pt>
                <c:pt idx="4">
                  <c:v>2019</c:v>
                </c:pt>
                <c:pt idx="5">
                  <c:v>2019</c:v>
                </c:pt>
                <c:pt idx="6">
                  <c:v>2021</c:v>
                </c:pt>
                <c:pt idx="7">
                  <c:v>2021</c:v>
                </c:pt>
                <c:pt idx="8">
                  <c:v>2021</c:v>
                </c:pt>
                <c:pt idx="9">
                  <c:v>2021</c:v>
                </c:pt>
                <c:pt idx="10">
                  <c:v>2021</c:v>
                </c:pt>
                <c:pt idx="11">
                  <c:v>2021</c:v>
                </c:pt>
                <c:pt idx="12">
                  <c:v>2021</c:v>
                </c:pt>
                <c:pt idx="13">
                  <c:v>2021</c:v>
                </c:pt>
                <c:pt idx="14">
                  <c:v>2021</c:v>
                </c:pt>
                <c:pt idx="15">
                  <c:v>2022</c:v>
                </c:pt>
                <c:pt idx="16">
                  <c:v>2022</c:v>
                </c:pt>
                <c:pt idx="17">
                  <c:v>2022</c:v>
                </c:pt>
                <c:pt idx="18">
                  <c:v>2022</c:v>
                </c:pt>
                <c:pt idx="19">
                  <c:v>2022</c:v>
                </c:pt>
              </c:numCache>
            </c:numRef>
          </c:cat>
          <c:val>
            <c:numRef>
              <c:f>Tabelle3!$H$15:$H$34</c:f>
              <c:numCache>
                <c:formatCode>General</c:formatCode>
                <c:ptCount val="20"/>
                <c:pt idx="0">
                  <c:v>4.4000000000000004</c:v>
                </c:pt>
                <c:pt idx="1">
                  <c:v>4.4000000000000004</c:v>
                </c:pt>
                <c:pt idx="2">
                  <c:v>4.2</c:v>
                </c:pt>
                <c:pt idx="3">
                  <c:v>4.4000000000000004</c:v>
                </c:pt>
                <c:pt idx="4">
                  <c:v>4.3</c:v>
                </c:pt>
                <c:pt idx="5">
                  <c:v>6.4</c:v>
                </c:pt>
                <c:pt idx="6">
                  <c:v>5.7</c:v>
                </c:pt>
                <c:pt idx="7">
                  <c:v>5.6</c:v>
                </c:pt>
                <c:pt idx="8">
                  <c:v>4.7</c:v>
                </c:pt>
                <c:pt idx="9">
                  <c:v>3.6</c:v>
                </c:pt>
                <c:pt idx="10">
                  <c:v>5.8</c:v>
                </c:pt>
                <c:pt idx="11">
                  <c:v>5.8</c:v>
                </c:pt>
                <c:pt idx="12">
                  <c:v>4.9000000000000004</c:v>
                </c:pt>
                <c:pt idx="13">
                  <c:v>7.6</c:v>
                </c:pt>
                <c:pt idx="14">
                  <c:v>5.6</c:v>
                </c:pt>
                <c:pt idx="15">
                  <c:v>3.8</c:v>
                </c:pt>
                <c:pt idx="16">
                  <c:v>2.8</c:v>
                </c:pt>
                <c:pt idx="17">
                  <c:v>3.1</c:v>
                </c:pt>
                <c:pt idx="18">
                  <c:v>2</c:v>
                </c:pt>
                <c:pt idx="19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C-4FBA-B2C0-10CEB49D35EE}"/>
            </c:ext>
          </c:extLst>
        </c:ser>
        <c:ser>
          <c:idx val="2"/>
          <c:order val="2"/>
          <c:tx>
            <c:strRef>
              <c:f>Tabelle3!$J$14</c:f>
              <c:strCache>
                <c:ptCount val="1"/>
                <c:pt idx="0">
                  <c:v>Weinsäure</c:v>
                </c:pt>
              </c:strCache>
            </c:strRef>
          </c:tx>
          <c:spPr>
            <a:solidFill>
              <a:schemeClr val="accent3">
                <a:tint val="6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Tabelle3!$G$15:$G$34</c:f>
              <c:numCache>
                <c:formatCode>General</c:formatCode>
                <c:ptCount val="20"/>
                <c:pt idx="0">
                  <c:v>2019</c:v>
                </c:pt>
                <c:pt idx="1">
                  <c:v>2019</c:v>
                </c:pt>
                <c:pt idx="2">
                  <c:v>2019</c:v>
                </c:pt>
                <c:pt idx="3">
                  <c:v>2019</c:v>
                </c:pt>
                <c:pt idx="4">
                  <c:v>2019</c:v>
                </c:pt>
                <c:pt idx="5">
                  <c:v>2019</c:v>
                </c:pt>
                <c:pt idx="6">
                  <c:v>2021</c:v>
                </c:pt>
                <c:pt idx="7">
                  <c:v>2021</c:v>
                </c:pt>
                <c:pt idx="8">
                  <c:v>2021</c:v>
                </c:pt>
                <c:pt idx="9">
                  <c:v>2021</c:v>
                </c:pt>
                <c:pt idx="10">
                  <c:v>2021</c:v>
                </c:pt>
                <c:pt idx="11">
                  <c:v>2021</c:v>
                </c:pt>
                <c:pt idx="12">
                  <c:v>2021</c:v>
                </c:pt>
                <c:pt idx="13">
                  <c:v>2021</c:v>
                </c:pt>
                <c:pt idx="14">
                  <c:v>2021</c:v>
                </c:pt>
                <c:pt idx="15">
                  <c:v>2022</c:v>
                </c:pt>
                <c:pt idx="16">
                  <c:v>2022</c:v>
                </c:pt>
                <c:pt idx="17">
                  <c:v>2022</c:v>
                </c:pt>
                <c:pt idx="18">
                  <c:v>2022</c:v>
                </c:pt>
                <c:pt idx="19">
                  <c:v>2022</c:v>
                </c:pt>
              </c:numCache>
            </c:numRef>
          </c:cat>
          <c:val>
            <c:numRef>
              <c:f>Tabelle3!$J$15:$J$34</c:f>
              <c:numCache>
                <c:formatCode>General</c:formatCode>
                <c:ptCount val="20"/>
                <c:pt idx="0">
                  <c:v>6.4</c:v>
                </c:pt>
                <c:pt idx="1">
                  <c:v>6.3</c:v>
                </c:pt>
                <c:pt idx="2">
                  <c:v>6.5</c:v>
                </c:pt>
                <c:pt idx="3">
                  <c:v>6.1</c:v>
                </c:pt>
                <c:pt idx="4">
                  <c:v>6.4</c:v>
                </c:pt>
                <c:pt idx="5">
                  <c:v>7.5</c:v>
                </c:pt>
                <c:pt idx="6">
                  <c:v>6.5</c:v>
                </c:pt>
                <c:pt idx="7">
                  <c:v>6.5</c:v>
                </c:pt>
                <c:pt idx="8">
                  <c:v>9.8000000000000007</c:v>
                </c:pt>
                <c:pt idx="9">
                  <c:v>6</c:v>
                </c:pt>
                <c:pt idx="10">
                  <c:v>7.3</c:v>
                </c:pt>
                <c:pt idx="11">
                  <c:v>7.3</c:v>
                </c:pt>
                <c:pt idx="12">
                  <c:v>8.1999999999999993</c:v>
                </c:pt>
                <c:pt idx="13">
                  <c:v>6.8</c:v>
                </c:pt>
                <c:pt idx="14">
                  <c:v>7.4</c:v>
                </c:pt>
                <c:pt idx="15">
                  <c:v>8.3000000000000007</c:v>
                </c:pt>
                <c:pt idx="16">
                  <c:v>8.8000000000000007</c:v>
                </c:pt>
                <c:pt idx="17" formatCode="0.00">
                  <c:v>7.4</c:v>
                </c:pt>
                <c:pt idx="18" formatCode="0.00">
                  <c:v>6</c:v>
                </c:pt>
                <c:pt idx="19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C-4FBA-B2C0-10CEB49D35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664430344"/>
        <c:axId val="664429688"/>
      </c:barChart>
      <c:lineChart>
        <c:grouping val="standard"/>
        <c:varyColors val="0"/>
        <c:ser>
          <c:idx val="1"/>
          <c:order val="1"/>
          <c:tx>
            <c:strRef>
              <c:f>Tabelle3!$I$14</c:f>
              <c:strCache>
                <c:ptCount val="1"/>
                <c:pt idx="0">
                  <c:v>pH-Wert 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Tabelle3!$G$15:$G$34</c:f>
              <c:numCache>
                <c:formatCode>General</c:formatCode>
                <c:ptCount val="20"/>
                <c:pt idx="0">
                  <c:v>2019</c:v>
                </c:pt>
                <c:pt idx="1">
                  <c:v>2019</c:v>
                </c:pt>
                <c:pt idx="2">
                  <c:v>2019</c:v>
                </c:pt>
                <c:pt idx="3">
                  <c:v>2019</c:v>
                </c:pt>
                <c:pt idx="4">
                  <c:v>2019</c:v>
                </c:pt>
                <c:pt idx="5">
                  <c:v>2019</c:v>
                </c:pt>
                <c:pt idx="6">
                  <c:v>2021</c:v>
                </c:pt>
                <c:pt idx="7">
                  <c:v>2021</c:v>
                </c:pt>
                <c:pt idx="8">
                  <c:v>2021</c:v>
                </c:pt>
                <c:pt idx="9">
                  <c:v>2021</c:v>
                </c:pt>
                <c:pt idx="10">
                  <c:v>2021</c:v>
                </c:pt>
                <c:pt idx="11">
                  <c:v>2021</c:v>
                </c:pt>
                <c:pt idx="12">
                  <c:v>2021</c:v>
                </c:pt>
                <c:pt idx="13">
                  <c:v>2021</c:v>
                </c:pt>
                <c:pt idx="14">
                  <c:v>2021</c:v>
                </c:pt>
                <c:pt idx="15">
                  <c:v>2022</c:v>
                </c:pt>
                <c:pt idx="16">
                  <c:v>2022</c:v>
                </c:pt>
                <c:pt idx="17">
                  <c:v>2022</c:v>
                </c:pt>
                <c:pt idx="18">
                  <c:v>2022</c:v>
                </c:pt>
                <c:pt idx="19">
                  <c:v>2022</c:v>
                </c:pt>
              </c:numCache>
            </c:numRef>
          </c:cat>
          <c:val>
            <c:numRef>
              <c:f>Tabelle3!$I$15:$I$34</c:f>
              <c:numCache>
                <c:formatCode>General</c:formatCode>
                <c:ptCount val="20"/>
                <c:pt idx="0">
                  <c:v>3.3</c:v>
                </c:pt>
                <c:pt idx="1">
                  <c:v>3.29</c:v>
                </c:pt>
                <c:pt idx="2">
                  <c:v>3.27</c:v>
                </c:pt>
                <c:pt idx="3">
                  <c:v>3.29</c:v>
                </c:pt>
                <c:pt idx="4">
                  <c:v>3.25</c:v>
                </c:pt>
                <c:pt idx="5">
                  <c:v>3.58</c:v>
                </c:pt>
                <c:pt idx="6">
                  <c:v>3.28</c:v>
                </c:pt>
                <c:pt idx="7">
                  <c:v>3.28</c:v>
                </c:pt>
                <c:pt idx="8">
                  <c:v>2.98</c:v>
                </c:pt>
                <c:pt idx="9">
                  <c:v>3.17</c:v>
                </c:pt>
                <c:pt idx="10">
                  <c:v>2.92</c:v>
                </c:pt>
                <c:pt idx="11">
                  <c:v>2.92</c:v>
                </c:pt>
                <c:pt idx="12">
                  <c:v>3.06</c:v>
                </c:pt>
                <c:pt idx="13">
                  <c:v>3.14</c:v>
                </c:pt>
                <c:pt idx="14">
                  <c:v>3.05</c:v>
                </c:pt>
                <c:pt idx="15">
                  <c:v>2.91</c:v>
                </c:pt>
                <c:pt idx="16">
                  <c:v>3.06</c:v>
                </c:pt>
                <c:pt idx="17">
                  <c:v>3.4</c:v>
                </c:pt>
                <c:pt idx="18">
                  <c:v>2.78</c:v>
                </c:pt>
                <c:pt idx="19">
                  <c:v>3.59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95C-4FBA-B2C0-10CEB49D35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42296104"/>
        <c:axId val="742295448"/>
      </c:lineChart>
      <c:valAx>
        <c:axId val="742295448"/>
        <c:scaling>
          <c:orientation val="minMax"/>
          <c:min val="2.7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de-DE"/>
                  <a:t>pH-Wert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742296104"/>
        <c:crosses val="max"/>
        <c:crossBetween val="between"/>
      </c:valAx>
      <c:catAx>
        <c:axId val="742296104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742295448"/>
        <c:crosses val="max"/>
        <c:auto val="1"/>
        <c:lblAlgn val="ctr"/>
        <c:lblOffset val="100"/>
        <c:tickMarkSkip val="1"/>
        <c:noMultiLvlLbl val="0"/>
      </c:catAx>
      <c:valAx>
        <c:axId val="6644296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de-DE"/>
                  <a:t>Säure in g/L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de-DE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664430344"/>
        <c:crosses val="autoZero"/>
        <c:crossBetween val="between"/>
      </c:valAx>
      <c:catAx>
        <c:axId val="6644303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64429688"/>
        <c:crossesAt val="0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ysClr val="window" lastClr="FFFFFF"/>
    </a:solidFill>
    <a:ln w="9525" cap="flat" cmpd="sng" algn="ctr">
      <a:solidFill>
        <a:sysClr val="window" lastClr="FFFFFF"/>
      </a:solidFill>
      <a:round/>
    </a:ln>
    <a:effectLst/>
  </c:spPr>
  <c:txPr>
    <a:bodyPr/>
    <a:lstStyle/>
    <a:p>
      <a:pPr>
        <a:defRPr sz="16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de-DE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4-11T14:45:55.881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8020E7-6B60-456C-9855-9D4B5B638106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de-DE"/>
        </a:p>
      </dgm:t>
    </dgm:pt>
    <dgm:pt modelId="{81EB656E-4B5D-4FA3-93D6-1BD5FBE59639}">
      <dgm:prSet phldrT="[Text]" custT="1"/>
      <dgm:spPr/>
      <dgm:t>
        <a:bodyPr/>
        <a:lstStyle/>
        <a:p>
          <a:r>
            <a:rPr lang="de-DE" sz="1100" dirty="0" err="1" smtClean="0"/>
            <a:t>Muscaris</a:t>
          </a:r>
          <a:r>
            <a:rPr lang="de-DE" sz="1100" dirty="0" smtClean="0"/>
            <a:t> </a:t>
          </a:r>
          <a:endParaRPr lang="de-DE" sz="1100" dirty="0"/>
        </a:p>
      </dgm:t>
    </dgm:pt>
    <dgm:pt modelId="{EC076F0F-95A0-433E-BB98-42F14E1FE991}" type="parTrans" cxnId="{5CD085EA-1BED-4BD9-A875-995DE6A71380}">
      <dgm:prSet/>
      <dgm:spPr/>
      <dgm:t>
        <a:bodyPr/>
        <a:lstStyle/>
        <a:p>
          <a:endParaRPr lang="de-DE" sz="2800"/>
        </a:p>
      </dgm:t>
    </dgm:pt>
    <dgm:pt modelId="{60D6843F-C677-49BA-A619-8842E2760148}" type="sibTrans" cxnId="{5CD085EA-1BED-4BD9-A875-995DE6A71380}">
      <dgm:prSet/>
      <dgm:spPr/>
      <dgm:t>
        <a:bodyPr/>
        <a:lstStyle/>
        <a:p>
          <a:endParaRPr lang="de-DE" sz="2800"/>
        </a:p>
      </dgm:t>
    </dgm:pt>
    <dgm:pt modelId="{968DA0CD-0684-4461-92B6-5810C50FF11A}">
      <dgm:prSet phldrT="[Text]" custT="1"/>
      <dgm:spPr/>
      <dgm:t>
        <a:bodyPr/>
        <a:lstStyle/>
        <a:p>
          <a:r>
            <a:rPr lang="de-DE" sz="1100" dirty="0" err="1" smtClean="0"/>
            <a:t>Souvignier</a:t>
          </a:r>
          <a:r>
            <a:rPr lang="de-DE" sz="1100" dirty="0" smtClean="0"/>
            <a:t> Gris</a:t>
          </a:r>
          <a:endParaRPr lang="de-DE" sz="1100" dirty="0"/>
        </a:p>
      </dgm:t>
    </dgm:pt>
    <dgm:pt modelId="{79A59C4D-9DA7-4FB2-963C-911ED18ADB0A}" type="parTrans" cxnId="{9180BC5C-68B6-4A25-AF74-C402F326CEA3}">
      <dgm:prSet/>
      <dgm:spPr/>
      <dgm:t>
        <a:bodyPr/>
        <a:lstStyle/>
        <a:p>
          <a:endParaRPr lang="de-DE" sz="2800"/>
        </a:p>
      </dgm:t>
    </dgm:pt>
    <dgm:pt modelId="{97709D90-02BF-4229-8528-35FCE6245555}" type="sibTrans" cxnId="{9180BC5C-68B6-4A25-AF74-C402F326CEA3}">
      <dgm:prSet/>
      <dgm:spPr/>
      <dgm:t>
        <a:bodyPr/>
        <a:lstStyle/>
        <a:p>
          <a:endParaRPr lang="de-DE" sz="2800"/>
        </a:p>
      </dgm:t>
    </dgm:pt>
    <dgm:pt modelId="{75205D44-9E7A-4879-A47D-6BA598FEC099}">
      <dgm:prSet phldrT="[Text]" custT="1"/>
      <dgm:spPr/>
      <dgm:t>
        <a:bodyPr/>
        <a:lstStyle/>
        <a:p>
          <a:r>
            <a:rPr lang="de-DE" sz="1100" dirty="0" smtClean="0"/>
            <a:t>Cabernet Cortis</a:t>
          </a:r>
          <a:endParaRPr lang="de-DE" sz="1100" dirty="0"/>
        </a:p>
      </dgm:t>
    </dgm:pt>
    <dgm:pt modelId="{AD319592-7321-47AE-8A49-FC4195D4C8F6}" type="parTrans" cxnId="{D5154B2D-850F-48A4-BD49-334022442E7D}">
      <dgm:prSet/>
      <dgm:spPr/>
      <dgm:t>
        <a:bodyPr/>
        <a:lstStyle/>
        <a:p>
          <a:endParaRPr lang="de-DE" sz="2800"/>
        </a:p>
      </dgm:t>
    </dgm:pt>
    <dgm:pt modelId="{A3356E83-11D6-4592-9996-CC9332F9813C}" type="sibTrans" cxnId="{D5154B2D-850F-48A4-BD49-334022442E7D}">
      <dgm:prSet/>
      <dgm:spPr/>
      <dgm:t>
        <a:bodyPr/>
        <a:lstStyle/>
        <a:p>
          <a:endParaRPr lang="de-DE" sz="2800"/>
        </a:p>
      </dgm:t>
    </dgm:pt>
    <dgm:pt modelId="{C1DE2D78-3A3C-49B9-91E9-40AC7EB5F04C}">
      <dgm:prSet custT="1"/>
      <dgm:spPr/>
      <dgm:t>
        <a:bodyPr/>
        <a:lstStyle/>
        <a:p>
          <a:r>
            <a:rPr lang="de-DE" sz="1100" dirty="0" smtClean="0"/>
            <a:t>MSZ</a:t>
          </a:r>
          <a:endParaRPr lang="de-DE" sz="1100" dirty="0"/>
        </a:p>
      </dgm:t>
    </dgm:pt>
    <dgm:pt modelId="{55AF2046-159A-433C-9B6A-FA8CC8F02B6B}" type="parTrans" cxnId="{3375B1C8-47BA-46AA-BF3E-11BA42E837B6}">
      <dgm:prSet/>
      <dgm:spPr/>
      <dgm:t>
        <a:bodyPr/>
        <a:lstStyle/>
        <a:p>
          <a:endParaRPr lang="de-DE" sz="2800"/>
        </a:p>
      </dgm:t>
    </dgm:pt>
    <dgm:pt modelId="{F6558373-80EE-4933-91F0-A7E01A0D4A83}" type="sibTrans" cxnId="{3375B1C8-47BA-46AA-BF3E-11BA42E837B6}">
      <dgm:prSet/>
      <dgm:spPr/>
      <dgm:t>
        <a:bodyPr/>
        <a:lstStyle/>
        <a:p>
          <a:endParaRPr lang="de-DE" sz="2800"/>
        </a:p>
      </dgm:t>
    </dgm:pt>
    <dgm:pt modelId="{73966452-C7C7-4E01-9100-170221E2BA22}">
      <dgm:prSet custT="1"/>
      <dgm:spPr/>
      <dgm:t>
        <a:bodyPr/>
        <a:lstStyle/>
        <a:p>
          <a:r>
            <a:rPr lang="de-DE" sz="1100" dirty="0" smtClean="0"/>
            <a:t>reifes </a:t>
          </a:r>
          <a:r>
            <a:rPr lang="de-DE" sz="1100" dirty="0" err="1" smtClean="0"/>
            <a:t>Lesegut</a:t>
          </a:r>
          <a:endParaRPr lang="de-DE" sz="1100" dirty="0"/>
        </a:p>
      </dgm:t>
    </dgm:pt>
    <dgm:pt modelId="{373728C4-BB4D-44D8-8107-7503D66E7158}" type="parTrans" cxnId="{FDD2844E-0B58-4D5A-8548-946D3C23321B}">
      <dgm:prSet/>
      <dgm:spPr/>
      <dgm:t>
        <a:bodyPr/>
        <a:lstStyle/>
        <a:p>
          <a:endParaRPr lang="de-DE" sz="2800"/>
        </a:p>
      </dgm:t>
    </dgm:pt>
    <dgm:pt modelId="{2FB0C92C-D169-4678-A20E-C328B1CFB163}" type="sibTrans" cxnId="{FDD2844E-0B58-4D5A-8548-946D3C23321B}">
      <dgm:prSet/>
      <dgm:spPr/>
      <dgm:t>
        <a:bodyPr/>
        <a:lstStyle/>
        <a:p>
          <a:endParaRPr lang="de-DE" sz="2800"/>
        </a:p>
      </dgm:t>
    </dgm:pt>
    <dgm:pt modelId="{9E62510D-7068-4822-97DB-DC295B36426D}">
      <dgm:prSet phldrT="[Text]" custT="1"/>
      <dgm:spPr/>
      <dgm:t>
        <a:bodyPr/>
        <a:lstStyle/>
        <a:p>
          <a:r>
            <a:rPr lang="de-DE" sz="1100" dirty="0" smtClean="0"/>
            <a:t>Prior</a:t>
          </a:r>
          <a:endParaRPr lang="de-DE" sz="1100" dirty="0"/>
        </a:p>
      </dgm:t>
    </dgm:pt>
    <dgm:pt modelId="{774AEEC9-CA23-48F7-9AB2-A81D5F23CA02}" type="parTrans" cxnId="{B9D1D18F-B3FA-4BB6-86A3-6E3D7343BCDA}">
      <dgm:prSet/>
      <dgm:spPr/>
      <dgm:t>
        <a:bodyPr/>
        <a:lstStyle/>
        <a:p>
          <a:endParaRPr lang="de-DE" sz="2800"/>
        </a:p>
      </dgm:t>
    </dgm:pt>
    <dgm:pt modelId="{4188D14C-4E99-4F04-AB92-24AD6F95643D}" type="sibTrans" cxnId="{B9D1D18F-B3FA-4BB6-86A3-6E3D7343BCDA}">
      <dgm:prSet/>
      <dgm:spPr/>
      <dgm:t>
        <a:bodyPr/>
        <a:lstStyle/>
        <a:p>
          <a:endParaRPr lang="de-DE" sz="2800"/>
        </a:p>
      </dgm:t>
    </dgm:pt>
    <dgm:pt modelId="{A33F2BE8-5C6E-40F3-A6DD-DD28CE720039}">
      <dgm:prSet custT="1"/>
      <dgm:spPr/>
      <dgm:t>
        <a:bodyPr/>
        <a:lstStyle/>
        <a:p>
          <a:r>
            <a:rPr lang="de-DE" sz="1100" dirty="0" smtClean="0"/>
            <a:t>je nach Verwendung höhere Extraktionen anstreben</a:t>
          </a:r>
          <a:endParaRPr lang="de-DE" sz="1100" dirty="0"/>
        </a:p>
      </dgm:t>
    </dgm:pt>
    <dgm:pt modelId="{F7888DE6-46AD-4320-88A5-E8C89B32527E}" type="parTrans" cxnId="{125574DE-9470-4EB3-B946-71E9C3A10691}">
      <dgm:prSet/>
      <dgm:spPr/>
      <dgm:t>
        <a:bodyPr/>
        <a:lstStyle/>
        <a:p>
          <a:endParaRPr lang="de-DE" sz="2800"/>
        </a:p>
      </dgm:t>
    </dgm:pt>
    <dgm:pt modelId="{0DC01D01-2B09-4FFF-833A-7C4B7718D7BE}" type="sibTrans" cxnId="{125574DE-9470-4EB3-B946-71E9C3A10691}">
      <dgm:prSet/>
      <dgm:spPr/>
      <dgm:t>
        <a:bodyPr/>
        <a:lstStyle/>
        <a:p>
          <a:endParaRPr lang="de-DE" sz="2800"/>
        </a:p>
      </dgm:t>
    </dgm:pt>
    <dgm:pt modelId="{128BC67E-6771-42BE-B5A0-9BAB1EF5A913}">
      <dgm:prSet phldrT="[Text]" custT="1"/>
      <dgm:spPr/>
      <dgm:t>
        <a:bodyPr/>
        <a:lstStyle/>
        <a:p>
          <a:r>
            <a:rPr lang="de-DE" sz="1100" dirty="0" smtClean="0"/>
            <a:t>schwache Extraktion für harmonische Weine</a:t>
          </a:r>
          <a:endParaRPr lang="de-DE" sz="1100" dirty="0"/>
        </a:p>
      </dgm:t>
    </dgm:pt>
    <dgm:pt modelId="{4168787D-B28C-4901-A1FB-1732576A659A}" type="parTrans" cxnId="{9C1571B0-A0C0-4ADC-8C49-90D9CD465036}">
      <dgm:prSet/>
      <dgm:spPr/>
      <dgm:t>
        <a:bodyPr/>
        <a:lstStyle/>
        <a:p>
          <a:endParaRPr lang="de-DE" sz="2800"/>
        </a:p>
      </dgm:t>
    </dgm:pt>
    <dgm:pt modelId="{EF994BD6-695D-4BF4-BEF9-37D93C282C46}" type="sibTrans" cxnId="{9C1571B0-A0C0-4ADC-8C49-90D9CD465036}">
      <dgm:prSet/>
      <dgm:spPr/>
      <dgm:t>
        <a:bodyPr/>
        <a:lstStyle/>
        <a:p>
          <a:endParaRPr lang="de-DE" sz="2800"/>
        </a:p>
      </dgm:t>
    </dgm:pt>
    <dgm:pt modelId="{2726A000-5095-4D70-85F8-9AD7562705EA}">
      <dgm:prSet phldrT="[Text]" custT="1"/>
      <dgm:spPr/>
      <dgm:t>
        <a:bodyPr/>
        <a:lstStyle/>
        <a:p>
          <a:r>
            <a:rPr lang="de-DE" sz="1100" dirty="0" smtClean="0"/>
            <a:t>moderate Reife führt zu fruchtigeren Weinen</a:t>
          </a:r>
          <a:endParaRPr lang="de-DE" sz="1100" dirty="0"/>
        </a:p>
      </dgm:t>
    </dgm:pt>
    <dgm:pt modelId="{DCF0944D-8D43-4428-AA15-275D8C7806D5}" type="parTrans" cxnId="{1D8B2AE8-FFCD-4CB8-9C9D-740AF22BA67F}">
      <dgm:prSet/>
      <dgm:spPr/>
      <dgm:t>
        <a:bodyPr/>
        <a:lstStyle/>
        <a:p>
          <a:endParaRPr lang="de-DE" sz="2800"/>
        </a:p>
      </dgm:t>
    </dgm:pt>
    <dgm:pt modelId="{74DCEFB5-9F82-4B70-A874-6C82F2F18FB9}" type="sibTrans" cxnId="{1D8B2AE8-FFCD-4CB8-9C9D-740AF22BA67F}">
      <dgm:prSet/>
      <dgm:spPr/>
      <dgm:t>
        <a:bodyPr/>
        <a:lstStyle/>
        <a:p>
          <a:endParaRPr lang="de-DE" sz="2800"/>
        </a:p>
      </dgm:t>
    </dgm:pt>
    <dgm:pt modelId="{022C876F-9FA5-408E-982B-E7322DBAC1E1}">
      <dgm:prSet phldrT="[Text]" custT="1"/>
      <dgm:spPr/>
      <dgm:t>
        <a:bodyPr/>
        <a:lstStyle/>
        <a:p>
          <a:r>
            <a:rPr lang="de-DE" sz="1100" dirty="0" smtClean="0"/>
            <a:t>hohe Reife führt zu kraftvollen Weinen</a:t>
          </a:r>
          <a:endParaRPr lang="de-DE" sz="1100" dirty="0"/>
        </a:p>
      </dgm:t>
    </dgm:pt>
    <dgm:pt modelId="{77D293E5-98E5-4299-98F3-747947044285}" type="parTrans" cxnId="{C63BE079-8140-459B-9033-8A5B0E746743}">
      <dgm:prSet/>
      <dgm:spPr/>
      <dgm:t>
        <a:bodyPr/>
        <a:lstStyle/>
        <a:p>
          <a:endParaRPr lang="de-DE" sz="2800"/>
        </a:p>
      </dgm:t>
    </dgm:pt>
    <dgm:pt modelId="{A0B931C9-4871-4E61-B040-3B8166EE37C0}" type="sibTrans" cxnId="{C63BE079-8140-459B-9033-8A5B0E746743}">
      <dgm:prSet/>
      <dgm:spPr/>
      <dgm:t>
        <a:bodyPr/>
        <a:lstStyle/>
        <a:p>
          <a:endParaRPr lang="de-DE" sz="2800"/>
        </a:p>
      </dgm:t>
    </dgm:pt>
    <dgm:pt modelId="{970A8D56-1562-425A-ADF9-8C9206139CF5}">
      <dgm:prSet custT="1"/>
      <dgm:spPr/>
      <dgm:t>
        <a:bodyPr/>
        <a:lstStyle/>
        <a:p>
          <a:r>
            <a:rPr lang="de-DE" sz="1100" dirty="0" smtClean="0"/>
            <a:t>Johanniter</a:t>
          </a:r>
          <a:endParaRPr lang="de-DE" sz="1100" dirty="0"/>
        </a:p>
      </dgm:t>
    </dgm:pt>
    <dgm:pt modelId="{0753D4A9-A2FA-473B-AF49-8A0D02F5451A}" type="parTrans" cxnId="{328B2A0B-0316-4E4F-AF35-518352EE2FF7}">
      <dgm:prSet/>
      <dgm:spPr/>
      <dgm:t>
        <a:bodyPr/>
        <a:lstStyle/>
        <a:p>
          <a:endParaRPr lang="de-DE" sz="2800"/>
        </a:p>
      </dgm:t>
    </dgm:pt>
    <dgm:pt modelId="{6F8DD503-A7D6-4111-ADB1-6AEC92AB0939}" type="sibTrans" cxnId="{328B2A0B-0316-4E4F-AF35-518352EE2FF7}">
      <dgm:prSet/>
      <dgm:spPr/>
      <dgm:t>
        <a:bodyPr/>
        <a:lstStyle/>
        <a:p>
          <a:endParaRPr lang="de-DE" sz="2800"/>
        </a:p>
      </dgm:t>
    </dgm:pt>
    <dgm:pt modelId="{3F642D5B-4F98-4E2E-B434-8DC469D49403}">
      <dgm:prSet custT="1"/>
      <dgm:spPr/>
      <dgm:t>
        <a:bodyPr/>
        <a:lstStyle/>
        <a:p>
          <a:r>
            <a:rPr lang="de-DE" sz="1100" dirty="0" smtClean="0"/>
            <a:t>Optimierung der Gerbstoffextraktion</a:t>
          </a:r>
          <a:endParaRPr lang="de-DE" sz="1100" dirty="0"/>
        </a:p>
      </dgm:t>
    </dgm:pt>
    <dgm:pt modelId="{D4EBF8FB-853B-4E38-AA18-ECD4852D9A0E}" type="parTrans" cxnId="{84109E1E-EB0C-4651-A053-C4E4EF972B10}">
      <dgm:prSet/>
      <dgm:spPr/>
      <dgm:t>
        <a:bodyPr/>
        <a:lstStyle/>
        <a:p>
          <a:endParaRPr lang="de-DE" sz="2800"/>
        </a:p>
      </dgm:t>
    </dgm:pt>
    <dgm:pt modelId="{556E3EEF-D87E-4212-A265-D453A56D6F99}" type="sibTrans" cxnId="{84109E1E-EB0C-4651-A053-C4E4EF972B10}">
      <dgm:prSet/>
      <dgm:spPr/>
      <dgm:t>
        <a:bodyPr/>
        <a:lstStyle/>
        <a:p>
          <a:endParaRPr lang="de-DE" sz="2800"/>
        </a:p>
      </dgm:t>
    </dgm:pt>
    <dgm:pt modelId="{109DE9DD-8FDE-491B-85AD-7CD12E8E38BC}" type="pres">
      <dgm:prSet presAssocID="{E18020E7-6B60-456C-9855-9D4B5B63810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320E8818-4BB4-4251-BBC5-8BE9D0620425}" type="pres">
      <dgm:prSet presAssocID="{970A8D56-1562-425A-ADF9-8C9206139CF5}" presName="parentLin" presStyleCnt="0"/>
      <dgm:spPr/>
    </dgm:pt>
    <dgm:pt modelId="{75848C99-27B4-4E77-8FFD-6508531BB6E1}" type="pres">
      <dgm:prSet presAssocID="{970A8D56-1562-425A-ADF9-8C9206139CF5}" presName="parentLeftMargin" presStyleLbl="node1" presStyleIdx="0" presStyleCnt="5"/>
      <dgm:spPr/>
      <dgm:t>
        <a:bodyPr/>
        <a:lstStyle/>
        <a:p>
          <a:endParaRPr lang="de-DE"/>
        </a:p>
      </dgm:t>
    </dgm:pt>
    <dgm:pt modelId="{00F5BB11-0D52-4410-9BB7-CA7F9510D9C3}" type="pres">
      <dgm:prSet presAssocID="{970A8D56-1562-425A-ADF9-8C9206139CF5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2589523-7EE7-4FC8-B435-9E529935A9B2}" type="pres">
      <dgm:prSet presAssocID="{970A8D56-1562-425A-ADF9-8C9206139CF5}" presName="negativeSpace" presStyleCnt="0"/>
      <dgm:spPr/>
    </dgm:pt>
    <dgm:pt modelId="{B9D6EB28-A0A0-43EB-8D09-1570985A927A}" type="pres">
      <dgm:prSet presAssocID="{970A8D56-1562-425A-ADF9-8C9206139CF5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7B0D21C-2011-4876-A7E3-785F7746B31C}" type="pres">
      <dgm:prSet presAssocID="{6F8DD503-A7D6-4111-ADB1-6AEC92AB0939}" presName="spaceBetweenRectangles" presStyleCnt="0"/>
      <dgm:spPr/>
    </dgm:pt>
    <dgm:pt modelId="{5ABF875A-8571-43E7-B2AA-D29794EA4FF0}" type="pres">
      <dgm:prSet presAssocID="{81EB656E-4B5D-4FA3-93D6-1BD5FBE59639}" presName="parentLin" presStyleCnt="0"/>
      <dgm:spPr/>
    </dgm:pt>
    <dgm:pt modelId="{0133368D-DA13-436E-81C6-733F3C8BB0FE}" type="pres">
      <dgm:prSet presAssocID="{81EB656E-4B5D-4FA3-93D6-1BD5FBE59639}" presName="parentLeftMargin" presStyleLbl="node1" presStyleIdx="0" presStyleCnt="5"/>
      <dgm:spPr/>
      <dgm:t>
        <a:bodyPr/>
        <a:lstStyle/>
        <a:p>
          <a:endParaRPr lang="de-DE"/>
        </a:p>
      </dgm:t>
    </dgm:pt>
    <dgm:pt modelId="{B115A1B9-4ED4-499B-BE96-35B791020A0D}" type="pres">
      <dgm:prSet presAssocID="{81EB656E-4B5D-4FA3-93D6-1BD5FBE59639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7FCFECC-A732-419D-85AA-F21465046B26}" type="pres">
      <dgm:prSet presAssocID="{81EB656E-4B5D-4FA3-93D6-1BD5FBE59639}" presName="negativeSpace" presStyleCnt="0"/>
      <dgm:spPr/>
    </dgm:pt>
    <dgm:pt modelId="{1D7C009E-D291-4C59-9F29-BCC8894C2F73}" type="pres">
      <dgm:prSet presAssocID="{81EB656E-4B5D-4FA3-93D6-1BD5FBE59639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40A31CD-4374-4A80-9B83-B1DAF661D163}" type="pres">
      <dgm:prSet presAssocID="{60D6843F-C677-49BA-A619-8842E2760148}" presName="spaceBetweenRectangles" presStyleCnt="0"/>
      <dgm:spPr/>
    </dgm:pt>
    <dgm:pt modelId="{10899E1D-91E0-468E-B7BC-6B11C657EC03}" type="pres">
      <dgm:prSet presAssocID="{968DA0CD-0684-4461-92B6-5810C50FF11A}" presName="parentLin" presStyleCnt="0"/>
      <dgm:spPr/>
    </dgm:pt>
    <dgm:pt modelId="{F8972B62-AC47-458B-9908-27758D5489E8}" type="pres">
      <dgm:prSet presAssocID="{968DA0CD-0684-4461-92B6-5810C50FF11A}" presName="parentLeftMargin" presStyleLbl="node1" presStyleIdx="1" presStyleCnt="5"/>
      <dgm:spPr/>
      <dgm:t>
        <a:bodyPr/>
        <a:lstStyle/>
        <a:p>
          <a:endParaRPr lang="de-DE"/>
        </a:p>
      </dgm:t>
    </dgm:pt>
    <dgm:pt modelId="{7D950D17-AF58-4334-BD11-11720A3816F7}" type="pres">
      <dgm:prSet presAssocID="{968DA0CD-0684-4461-92B6-5810C50FF11A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1AEE68F-0052-485E-A303-D51A294A6552}" type="pres">
      <dgm:prSet presAssocID="{968DA0CD-0684-4461-92B6-5810C50FF11A}" presName="negativeSpace" presStyleCnt="0"/>
      <dgm:spPr/>
    </dgm:pt>
    <dgm:pt modelId="{5E3A26B7-0B93-4CC2-B17A-9E82DA458514}" type="pres">
      <dgm:prSet presAssocID="{968DA0CD-0684-4461-92B6-5810C50FF11A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92A5704-19F8-42C2-B679-049D3F7D8FB6}" type="pres">
      <dgm:prSet presAssocID="{97709D90-02BF-4229-8528-35FCE6245555}" presName="spaceBetweenRectangles" presStyleCnt="0"/>
      <dgm:spPr/>
    </dgm:pt>
    <dgm:pt modelId="{963FB599-0C71-4B19-A8FA-9D3334118C8F}" type="pres">
      <dgm:prSet presAssocID="{9E62510D-7068-4822-97DB-DC295B36426D}" presName="parentLin" presStyleCnt="0"/>
      <dgm:spPr/>
    </dgm:pt>
    <dgm:pt modelId="{394E5EB7-7E0B-479C-8400-673723ECF10A}" type="pres">
      <dgm:prSet presAssocID="{9E62510D-7068-4822-97DB-DC295B36426D}" presName="parentLeftMargin" presStyleLbl="node1" presStyleIdx="2" presStyleCnt="5"/>
      <dgm:spPr/>
      <dgm:t>
        <a:bodyPr/>
        <a:lstStyle/>
        <a:p>
          <a:endParaRPr lang="de-DE"/>
        </a:p>
      </dgm:t>
    </dgm:pt>
    <dgm:pt modelId="{6DD93FA4-ED97-41BB-A3E4-114EBA1F281A}" type="pres">
      <dgm:prSet presAssocID="{9E62510D-7068-4822-97DB-DC295B36426D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3308AB5-73F3-4905-96A7-0F0C6219A73A}" type="pres">
      <dgm:prSet presAssocID="{9E62510D-7068-4822-97DB-DC295B36426D}" presName="negativeSpace" presStyleCnt="0"/>
      <dgm:spPr/>
    </dgm:pt>
    <dgm:pt modelId="{A2109372-61F1-41B7-98A6-3BCC8E25F5C2}" type="pres">
      <dgm:prSet presAssocID="{9E62510D-7068-4822-97DB-DC295B36426D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FBA7488-A432-46FC-A14D-DFCCDA409556}" type="pres">
      <dgm:prSet presAssocID="{4188D14C-4E99-4F04-AB92-24AD6F95643D}" presName="spaceBetweenRectangles" presStyleCnt="0"/>
      <dgm:spPr/>
    </dgm:pt>
    <dgm:pt modelId="{B702F68F-C7D9-4BB5-945A-A6143B3E981E}" type="pres">
      <dgm:prSet presAssocID="{75205D44-9E7A-4879-A47D-6BA598FEC099}" presName="parentLin" presStyleCnt="0"/>
      <dgm:spPr/>
    </dgm:pt>
    <dgm:pt modelId="{30732DA1-F59C-488C-ACD1-6BB1A168AE6C}" type="pres">
      <dgm:prSet presAssocID="{75205D44-9E7A-4879-A47D-6BA598FEC099}" presName="parentLeftMargin" presStyleLbl="node1" presStyleIdx="3" presStyleCnt="5"/>
      <dgm:spPr/>
      <dgm:t>
        <a:bodyPr/>
        <a:lstStyle/>
        <a:p>
          <a:endParaRPr lang="de-DE"/>
        </a:p>
      </dgm:t>
    </dgm:pt>
    <dgm:pt modelId="{92005D20-828D-4DA5-AF77-EEE138006993}" type="pres">
      <dgm:prSet presAssocID="{75205D44-9E7A-4879-A47D-6BA598FEC099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36FFBAB-D248-4915-B54E-CBFB4E9427B6}" type="pres">
      <dgm:prSet presAssocID="{75205D44-9E7A-4879-A47D-6BA598FEC099}" presName="negativeSpace" presStyleCnt="0"/>
      <dgm:spPr/>
    </dgm:pt>
    <dgm:pt modelId="{418ED9A5-B63B-4291-8DFB-1196007C00EC}" type="pres">
      <dgm:prSet presAssocID="{75205D44-9E7A-4879-A47D-6BA598FEC099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9180BC5C-68B6-4A25-AF74-C402F326CEA3}" srcId="{E18020E7-6B60-456C-9855-9D4B5B638106}" destId="{968DA0CD-0684-4461-92B6-5810C50FF11A}" srcOrd="2" destOrd="0" parTransId="{79A59C4D-9DA7-4FB2-963C-911ED18ADB0A}" sibTransId="{97709D90-02BF-4229-8528-35FCE6245555}"/>
    <dgm:cxn modelId="{0A277ECD-146C-4DBC-AB89-018E3E3EB1A7}" type="presOf" srcId="{75205D44-9E7A-4879-A47D-6BA598FEC099}" destId="{92005D20-828D-4DA5-AF77-EEE138006993}" srcOrd="1" destOrd="0" presId="urn:microsoft.com/office/officeart/2005/8/layout/list1"/>
    <dgm:cxn modelId="{20372552-877A-4D8E-BA17-A0599064F8F9}" type="presOf" srcId="{75205D44-9E7A-4879-A47D-6BA598FEC099}" destId="{30732DA1-F59C-488C-ACD1-6BB1A168AE6C}" srcOrd="0" destOrd="0" presId="urn:microsoft.com/office/officeart/2005/8/layout/list1"/>
    <dgm:cxn modelId="{939F0F9A-0117-4263-9BBB-A7347656C340}" type="presOf" srcId="{A33F2BE8-5C6E-40F3-A6DD-DD28CE720039}" destId="{A2109372-61F1-41B7-98A6-3BCC8E25F5C2}" srcOrd="0" destOrd="0" presId="urn:microsoft.com/office/officeart/2005/8/layout/list1"/>
    <dgm:cxn modelId="{7B28829B-90AE-4761-A72E-EDFFE4F8A8FD}" type="presOf" srcId="{968DA0CD-0684-4461-92B6-5810C50FF11A}" destId="{F8972B62-AC47-458B-9908-27758D5489E8}" srcOrd="0" destOrd="0" presId="urn:microsoft.com/office/officeart/2005/8/layout/list1"/>
    <dgm:cxn modelId="{A577D67D-BB53-4E5D-8CE8-E63B54A53177}" type="presOf" srcId="{968DA0CD-0684-4461-92B6-5810C50FF11A}" destId="{7D950D17-AF58-4334-BD11-11720A3816F7}" srcOrd="1" destOrd="0" presId="urn:microsoft.com/office/officeart/2005/8/layout/list1"/>
    <dgm:cxn modelId="{4D62F60D-DD01-41EF-94AF-C63E28F28F7E}" type="presOf" srcId="{970A8D56-1562-425A-ADF9-8C9206139CF5}" destId="{75848C99-27B4-4E77-8FFD-6508531BB6E1}" srcOrd="0" destOrd="0" presId="urn:microsoft.com/office/officeart/2005/8/layout/list1"/>
    <dgm:cxn modelId="{9C1571B0-A0C0-4ADC-8C49-90D9CD465036}" srcId="{75205D44-9E7A-4879-A47D-6BA598FEC099}" destId="{128BC67E-6771-42BE-B5A0-9BAB1EF5A913}" srcOrd="0" destOrd="0" parTransId="{4168787D-B28C-4901-A1FB-1732576A659A}" sibTransId="{EF994BD6-695D-4BF4-BEF9-37D93C282C46}"/>
    <dgm:cxn modelId="{1D8B2AE8-FFCD-4CB8-9C9D-740AF22BA67F}" srcId="{968DA0CD-0684-4461-92B6-5810C50FF11A}" destId="{2726A000-5095-4D70-85F8-9AD7562705EA}" srcOrd="0" destOrd="0" parTransId="{DCF0944D-8D43-4428-AA15-275D8C7806D5}" sibTransId="{74DCEFB5-9F82-4B70-A874-6C82F2F18FB9}"/>
    <dgm:cxn modelId="{DF06C834-B2F7-4497-B5D5-0F596CF9F057}" type="presOf" srcId="{3F642D5B-4F98-4E2E-B434-8DC469D49403}" destId="{B9D6EB28-A0A0-43EB-8D09-1570985A927A}" srcOrd="0" destOrd="0" presId="urn:microsoft.com/office/officeart/2005/8/layout/list1"/>
    <dgm:cxn modelId="{328B2A0B-0316-4E4F-AF35-518352EE2FF7}" srcId="{E18020E7-6B60-456C-9855-9D4B5B638106}" destId="{970A8D56-1562-425A-ADF9-8C9206139CF5}" srcOrd="0" destOrd="0" parTransId="{0753D4A9-A2FA-473B-AF49-8A0D02F5451A}" sibTransId="{6F8DD503-A7D6-4111-ADB1-6AEC92AB0939}"/>
    <dgm:cxn modelId="{E08D76CF-C3DB-407F-8896-D689BD233BB8}" type="presOf" srcId="{81EB656E-4B5D-4FA3-93D6-1BD5FBE59639}" destId="{B115A1B9-4ED4-499B-BE96-35B791020A0D}" srcOrd="1" destOrd="0" presId="urn:microsoft.com/office/officeart/2005/8/layout/list1"/>
    <dgm:cxn modelId="{5C70C599-5860-4540-BC05-614616779088}" type="presOf" srcId="{128BC67E-6771-42BE-B5A0-9BAB1EF5A913}" destId="{418ED9A5-B63B-4291-8DFB-1196007C00EC}" srcOrd="0" destOrd="0" presId="urn:microsoft.com/office/officeart/2005/8/layout/list1"/>
    <dgm:cxn modelId="{353D4A31-9F09-4083-809D-569712C4ED45}" type="presOf" srcId="{81EB656E-4B5D-4FA3-93D6-1BD5FBE59639}" destId="{0133368D-DA13-436E-81C6-733F3C8BB0FE}" srcOrd="0" destOrd="0" presId="urn:microsoft.com/office/officeart/2005/8/layout/list1"/>
    <dgm:cxn modelId="{DC162F16-4E50-4E4F-97DD-5A0FF3676B06}" type="presOf" srcId="{9E62510D-7068-4822-97DB-DC295B36426D}" destId="{6DD93FA4-ED97-41BB-A3E4-114EBA1F281A}" srcOrd="1" destOrd="0" presId="urn:microsoft.com/office/officeart/2005/8/layout/list1"/>
    <dgm:cxn modelId="{F6BE0ED6-96B3-4621-996F-AED200762D85}" type="presOf" srcId="{970A8D56-1562-425A-ADF9-8C9206139CF5}" destId="{00F5BB11-0D52-4410-9BB7-CA7F9510D9C3}" srcOrd="1" destOrd="0" presId="urn:microsoft.com/office/officeart/2005/8/layout/list1"/>
    <dgm:cxn modelId="{8D0F321B-78A6-4F8D-B7F2-A60305FD5A67}" type="presOf" srcId="{9E62510D-7068-4822-97DB-DC295B36426D}" destId="{394E5EB7-7E0B-479C-8400-673723ECF10A}" srcOrd="0" destOrd="0" presId="urn:microsoft.com/office/officeart/2005/8/layout/list1"/>
    <dgm:cxn modelId="{B9D1D18F-B3FA-4BB6-86A3-6E3D7343BCDA}" srcId="{E18020E7-6B60-456C-9855-9D4B5B638106}" destId="{9E62510D-7068-4822-97DB-DC295B36426D}" srcOrd="3" destOrd="0" parTransId="{774AEEC9-CA23-48F7-9AB2-A81D5F23CA02}" sibTransId="{4188D14C-4E99-4F04-AB92-24AD6F95643D}"/>
    <dgm:cxn modelId="{D6089E7A-FCD3-4354-911E-E187717EEEA9}" type="presOf" srcId="{E18020E7-6B60-456C-9855-9D4B5B638106}" destId="{109DE9DD-8FDE-491B-85AD-7CD12E8E38BC}" srcOrd="0" destOrd="0" presId="urn:microsoft.com/office/officeart/2005/8/layout/list1"/>
    <dgm:cxn modelId="{FDD2844E-0B58-4D5A-8548-946D3C23321B}" srcId="{81EB656E-4B5D-4FA3-93D6-1BD5FBE59639}" destId="{73966452-C7C7-4E01-9100-170221E2BA22}" srcOrd="1" destOrd="0" parTransId="{373728C4-BB4D-44D8-8107-7503D66E7158}" sibTransId="{2FB0C92C-D169-4678-A20E-C328B1CFB163}"/>
    <dgm:cxn modelId="{C63BE079-8140-459B-9033-8A5B0E746743}" srcId="{968DA0CD-0684-4461-92B6-5810C50FF11A}" destId="{022C876F-9FA5-408E-982B-E7322DBAC1E1}" srcOrd="1" destOrd="0" parTransId="{77D293E5-98E5-4299-98F3-747947044285}" sibTransId="{A0B931C9-4871-4E61-B040-3B8166EE37C0}"/>
    <dgm:cxn modelId="{84109E1E-EB0C-4651-A053-C4E4EF972B10}" srcId="{970A8D56-1562-425A-ADF9-8C9206139CF5}" destId="{3F642D5B-4F98-4E2E-B434-8DC469D49403}" srcOrd="0" destOrd="0" parTransId="{D4EBF8FB-853B-4E38-AA18-ECD4852D9A0E}" sibTransId="{556E3EEF-D87E-4212-A265-D453A56D6F99}"/>
    <dgm:cxn modelId="{3375B1C8-47BA-46AA-BF3E-11BA42E837B6}" srcId="{81EB656E-4B5D-4FA3-93D6-1BD5FBE59639}" destId="{C1DE2D78-3A3C-49B9-91E9-40AC7EB5F04C}" srcOrd="0" destOrd="0" parTransId="{55AF2046-159A-433C-9B6A-FA8CC8F02B6B}" sibTransId="{F6558373-80EE-4933-91F0-A7E01A0D4A83}"/>
    <dgm:cxn modelId="{125574DE-9470-4EB3-B946-71E9C3A10691}" srcId="{9E62510D-7068-4822-97DB-DC295B36426D}" destId="{A33F2BE8-5C6E-40F3-A6DD-DD28CE720039}" srcOrd="0" destOrd="0" parTransId="{F7888DE6-46AD-4320-88A5-E8C89B32527E}" sibTransId="{0DC01D01-2B09-4FFF-833A-7C4B7718D7BE}"/>
    <dgm:cxn modelId="{F94CA9C4-E8C1-4930-B271-CF0D776099C9}" type="presOf" srcId="{022C876F-9FA5-408E-982B-E7322DBAC1E1}" destId="{5E3A26B7-0B93-4CC2-B17A-9E82DA458514}" srcOrd="0" destOrd="1" presId="urn:microsoft.com/office/officeart/2005/8/layout/list1"/>
    <dgm:cxn modelId="{44D92E9D-66EA-44F3-B0C5-6DA61154B967}" type="presOf" srcId="{73966452-C7C7-4E01-9100-170221E2BA22}" destId="{1D7C009E-D291-4C59-9F29-BCC8894C2F73}" srcOrd="0" destOrd="1" presId="urn:microsoft.com/office/officeart/2005/8/layout/list1"/>
    <dgm:cxn modelId="{5CD085EA-1BED-4BD9-A875-995DE6A71380}" srcId="{E18020E7-6B60-456C-9855-9D4B5B638106}" destId="{81EB656E-4B5D-4FA3-93D6-1BD5FBE59639}" srcOrd="1" destOrd="0" parTransId="{EC076F0F-95A0-433E-BB98-42F14E1FE991}" sibTransId="{60D6843F-C677-49BA-A619-8842E2760148}"/>
    <dgm:cxn modelId="{CB61F4E5-5C77-440A-8EC4-865949506890}" type="presOf" srcId="{C1DE2D78-3A3C-49B9-91E9-40AC7EB5F04C}" destId="{1D7C009E-D291-4C59-9F29-BCC8894C2F73}" srcOrd="0" destOrd="0" presId="urn:microsoft.com/office/officeart/2005/8/layout/list1"/>
    <dgm:cxn modelId="{D07C33CE-B97E-49BD-ACEA-36A7D5959D56}" type="presOf" srcId="{2726A000-5095-4D70-85F8-9AD7562705EA}" destId="{5E3A26B7-0B93-4CC2-B17A-9E82DA458514}" srcOrd="0" destOrd="0" presId="urn:microsoft.com/office/officeart/2005/8/layout/list1"/>
    <dgm:cxn modelId="{D5154B2D-850F-48A4-BD49-334022442E7D}" srcId="{E18020E7-6B60-456C-9855-9D4B5B638106}" destId="{75205D44-9E7A-4879-A47D-6BA598FEC099}" srcOrd="4" destOrd="0" parTransId="{AD319592-7321-47AE-8A49-FC4195D4C8F6}" sibTransId="{A3356E83-11D6-4592-9996-CC9332F9813C}"/>
    <dgm:cxn modelId="{E9F0F495-C5A2-402C-99AC-6A4D438AD42B}" type="presParOf" srcId="{109DE9DD-8FDE-491B-85AD-7CD12E8E38BC}" destId="{320E8818-4BB4-4251-BBC5-8BE9D0620425}" srcOrd="0" destOrd="0" presId="urn:microsoft.com/office/officeart/2005/8/layout/list1"/>
    <dgm:cxn modelId="{21F218BD-BA60-49EA-8598-252851989812}" type="presParOf" srcId="{320E8818-4BB4-4251-BBC5-8BE9D0620425}" destId="{75848C99-27B4-4E77-8FFD-6508531BB6E1}" srcOrd="0" destOrd="0" presId="urn:microsoft.com/office/officeart/2005/8/layout/list1"/>
    <dgm:cxn modelId="{5A2C8625-C788-41A8-B8FD-66103BDFD945}" type="presParOf" srcId="{320E8818-4BB4-4251-BBC5-8BE9D0620425}" destId="{00F5BB11-0D52-4410-9BB7-CA7F9510D9C3}" srcOrd="1" destOrd="0" presId="urn:microsoft.com/office/officeart/2005/8/layout/list1"/>
    <dgm:cxn modelId="{8A570E56-877A-45AB-9029-22D6A17C0975}" type="presParOf" srcId="{109DE9DD-8FDE-491B-85AD-7CD12E8E38BC}" destId="{22589523-7EE7-4FC8-B435-9E529935A9B2}" srcOrd="1" destOrd="0" presId="urn:microsoft.com/office/officeart/2005/8/layout/list1"/>
    <dgm:cxn modelId="{096A7B65-A89B-409A-A764-23707F56B123}" type="presParOf" srcId="{109DE9DD-8FDE-491B-85AD-7CD12E8E38BC}" destId="{B9D6EB28-A0A0-43EB-8D09-1570985A927A}" srcOrd="2" destOrd="0" presId="urn:microsoft.com/office/officeart/2005/8/layout/list1"/>
    <dgm:cxn modelId="{50E81AF0-96C7-445C-91F2-69491B680E0F}" type="presParOf" srcId="{109DE9DD-8FDE-491B-85AD-7CD12E8E38BC}" destId="{E7B0D21C-2011-4876-A7E3-785F7746B31C}" srcOrd="3" destOrd="0" presId="urn:microsoft.com/office/officeart/2005/8/layout/list1"/>
    <dgm:cxn modelId="{1DF1E3D9-AC48-4829-9D44-A2D250ECF857}" type="presParOf" srcId="{109DE9DD-8FDE-491B-85AD-7CD12E8E38BC}" destId="{5ABF875A-8571-43E7-B2AA-D29794EA4FF0}" srcOrd="4" destOrd="0" presId="urn:microsoft.com/office/officeart/2005/8/layout/list1"/>
    <dgm:cxn modelId="{023B4633-9136-483E-8393-252D0B1FCD89}" type="presParOf" srcId="{5ABF875A-8571-43E7-B2AA-D29794EA4FF0}" destId="{0133368D-DA13-436E-81C6-733F3C8BB0FE}" srcOrd="0" destOrd="0" presId="urn:microsoft.com/office/officeart/2005/8/layout/list1"/>
    <dgm:cxn modelId="{704D160B-0705-4227-9166-C02C6C71D49A}" type="presParOf" srcId="{5ABF875A-8571-43E7-B2AA-D29794EA4FF0}" destId="{B115A1B9-4ED4-499B-BE96-35B791020A0D}" srcOrd="1" destOrd="0" presId="urn:microsoft.com/office/officeart/2005/8/layout/list1"/>
    <dgm:cxn modelId="{D1E1AA53-3D5C-4922-A776-0CEB87B13299}" type="presParOf" srcId="{109DE9DD-8FDE-491B-85AD-7CD12E8E38BC}" destId="{F7FCFECC-A732-419D-85AA-F21465046B26}" srcOrd="5" destOrd="0" presId="urn:microsoft.com/office/officeart/2005/8/layout/list1"/>
    <dgm:cxn modelId="{C4443828-4082-45A2-8E4A-DFA159BF2A23}" type="presParOf" srcId="{109DE9DD-8FDE-491B-85AD-7CD12E8E38BC}" destId="{1D7C009E-D291-4C59-9F29-BCC8894C2F73}" srcOrd="6" destOrd="0" presId="urn:microsoft.com/office/officeart/2005/8/layout/list1"/>
    <dgm:cxn modelId="{DEAA3C96-78FE-431F-A2A2-11DE520E818E}" type="presParOf" srcId="{109DE9DD-8FDE-491B-85AD-7CD12E8E38BC}" destId="{F40A31CD-4374-4A80-9B83-B1DAF661D163}" srcOrd="7" destOrd="0" presId="urn:microsoft.com/office/officeart/2005/8/layout/list1"/>
    <dgm:cxn modelId="{A17D0828-AB68-46D9-8BB0-B9F8A126F901}" type="presParOf" srcId="{109DE9DD-8FDE-491B-85AD-7CD12E8E38BC}" destId="{10899E1D-91E0-468E-B7BC-6B11C657EC03}" srcOrd="8" destOrd="0" presId="urn:microsoft.com/office/officeart/2005/8/layout/list1"/>
    <dgm:cxn modelId="{E71692C0-20A5-4AE8-B24B-BCA01F1775D7}" type="presParOf" srcId="{10899E1D-91E0-468E-B7BC-6B11C657EC03}" destId="{F8972B62-AC47-458B-9908-27758D5489E8}" srcOrd="0" destOrd="0" presId="urn:microsoft.com/office/officeart/2005/8/layout/list1"/>
    <dgm:cxn modelId="{435EAA28-D8AA-4940-B699-2A6592E31BE7}" type="presParOf" srcId="{10899E1D-91E0-468E-B7BC-6B11C657EC03}" destId="{7D950D17-AF58-4334-BD11-11720A3816F7}" srcOrd="1" destOrd="0" presId="urn:microsoft.com/office/officeart/2005/8/layout/list1"/>
    <dgm:cxn modelId="{71AA9F2F-56B5-4742-B127-C32281B155FA}" type="presParOf" srcId="{109DE9DD-8FDE-491B-85AD-7CD12E8E38BC}" destId="{21AEE68F-0052-485E-A303-D51A294A6552}" srcOrd="9" destOrd="0" presId="urn:microsoft.com/office/officeart/2005/8/layout/list1"/>
    <dgm:cxn modelId="{4764D6A8-B7D7-4E7C-979B-2E8BAB1D4272}" type="presParOf" srcId="{109DE9DD-8FDE-491B-85AD-7CD12E8E38BC}" destId="{5E3A26B7-0B93-4CC2-B17A-9E82DA458514}" srcOrd="10" destOrd="0" presId="urn:microsoft.com/office/officeart/2005/8/layout/list1"/>
    <dgm:cxn modelId="{3A1ED904-E4EE-4D5F-BA2D-72A9786FF902}" type="presParOf" srcId="{109DE9DD-8FDE-491B-85AD-7CD12E8E38BC}" destId="{992A5704-19F8-42C2-B679-049D3F7D8FB6}" srcOrd="11" destOrd="0" presId="urn:microsoft.com/office/officeart/2005/8/layout/list1"/>
    <dgm:cxn modelId="{DDDFCCAD-0FD6-43D9-BE20-15C60CB6F7F0}" type="presParOf" srcId="{109DE9DD-8FDE-491B-85AD-7CD12E8E38BC}" destId="{963FB599-0C71-4B19-A8FA-9D3334118C8F}" srcOrd="12" destOrd="0" presId="urn:microsoft.com/office/officeart/2005/8/layout/list1"/>
    <dgm:cxn modelId="{5EFC48F1-A6FF-4753-A052-A03665C329DD}" type="presParOf" srcId="{963FB599-0C71-4B19-A8FA-9D3334118C8F}" destId="{394E5EB7-7E0B-479C-8400-673723ECF10A}" srcOrd="0" destOrd="0" presId="urn:microsoft.com/office/officeart/2005/8/layout/list1"/>
    <dgm:cxn modelId="{EADBACE3-AADE-4851-B621-8657E028368F}" type="presParOf" srcId="{963FB599-0C71-4B19-A8FA-9D3334118C8F}" destId="{6DD93FA4-ED97-41BB-A3E4-114EBA1F281A}" srcOrd="1" destOrd="0" presId="urn:microsoft.com/office/officeart/2005/8/layout/list1"/>
    <dgm:cxn modelId="{C4F43A46-6EC5-4223-987B-508EB701C46E}" type="presParOf" srcId="{109DE9DD-8FDE-491B-85AD-7CD12E8E38BC}" destId="{03308AB5-73F3-4905-96A7-0F0C6219A73A}" srcOrd="13" destOrd="0" presId="urn:microsoft.com/office/officeart/2005/8/layout/list1"/>
    <dgm:cxn modelId="{00E555F8-CD22-49C9-9D13-9FB918290063}" type="presParOf" srcId="{109DE9DD-8FDE-491B-85AD-7CD12E8E38BC}" destId="{A2109372-61F1-41B7-98A6-3BCC8E25F5C2}" srcOrd="14" destOrd="0" presId="urn:microsoft.com/office/officeart/2005/8/layout/list1"/>
    <dgm:cxn modelId="{382DBC44-43E8-4572-B245-804EA45CBA31}" type="presParOf" srcId="{109DE9DD-8FDE-491B-85AD-7CD12E8E38BC}" destId="{4FBA7488-A432-46FC-A14D-DFCCDA409556}" srcOrd="15" destOrd="0" presId="urn:microsoft.com/office/officeart/2005/8/layout/list1"/>
    <dgm:cxn modelId="{D935B4EF-8AAC-4448-B96A-994D518BB118}" type="presParOf" srcId="{109DE9DD-8FDE-491B-85AD-7CD12E8E38BC}" destId="{B702F68F-C7D9-4BB5-945A-A6143B3E981E}" srcOrd="16" destOrd="0" presId="urn:microsoft.com/office/officeart/2005/8/layout/list1"/>
    <dgm:cxn modelId="{FCC34519-CDB8-4406-9B16-BC67DD6E2E6A}" type="presParOf" srcId="{B702F68F-C7D9-4BB5-945A-A6143B3E981E}" destId="{30732DA1-F59C-488C-ACD1-6BB1A168AE6C}" srcOrd="0" destOrd="0" presId="urn:microsoft.com/office/officeart/2005/8/layout/list1"/>
    <dgm:cxn modelId="{C14E835A-7199-47F1-A766-852AA93D8FFA}" type="presParOf" srcId="{B702F68F-C7D9-4BB5-945A-A6143B3E981E}" destId="{92005D20-828D-4DA5-AF77-EEE138006993}" srcOrd="1" destOrd="0" presId="urn:microsoft.com/office/officeart/2005/8/layout/list1"/>
    <dgm:cxn modelId="{D0CEDCD5-AD44-40EB-A997-9AE4B692D4D5}" type="presParOf" srcId="{109DE9DD-8FDE-491B-85AD-7CD12E8E38BC}" destId="{E36FFBAB-D248-4915-B54E-CBFB4E9427B6}" srcOrd="17" destOrd="0" presId="urn:microsoft.com/office/officeart/2005/8/layout/list1"/>
    <dgm:cxn modelId="{B6D98DF1-7CC7-42BF-BCA0-CFA9EDAF8296}" type="presParOf" srcId="{109DE9DD-8FDE-491B-85AD-7CD12E8E38BC}" destId="{418ED9A5-B63B-4291-8DFB-1196007C00EC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D6EB28-A0A0-43EB-8D09-1570985A927A}">
      <dsp:nvSpPr>
        <dsp:cNvPr id="0" name=""/>
        <dsp:cNvSpPr/>
      </dsp:nvSpPr>
      <dsp:spPr>
        <a:xfrm>
          <a:off x="0" y="172876"/>
          <a:ext cx="4044593" cy="411075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3905" tIns="187452" rIns="313905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100" kern="1200" dirty="0" smtClean="0"/>
            <a:t>Optimierung der Gerbstoffextraktion</a:t>
          </a:r>
          <a:endParaRPr lang="de-DE" sz="1100" kern="1200" dirty="0"/>
        </a:p>
      </dsp:txBody>
      <dsp:txXfrm>
        <a:off x="0" y="172876"/>
        <a:ext cx="4044593" cy="411075"/>
      </dsp:txXfrm>
    </dsp:sp>
    <dsp:sp modelId="{00F5BB11-0D52-4410-9BB7-CA7F9510D9C3}">
      <dsp:nvSpPr>
        <dsp:cNvPr id="0" name=""/>
        <dsp:cNvSpPr/>
      </dsp:nvSpPr>
      <dsp:spPr>
        <a:xfrm>
          <a:off x="202229" y="40036"/>
          <a:ext cx="2831215" cy="2656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013" tIns="0" rIns="107013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kern="1200" dirty="0" smtClean="0"/>
            <a:t>Johanniter</a:t>
          </a:r>
          <a:endParaRPr lang="de-DE" sz="1100" kern="1200" dirty="0"/>
        </a:p>
      </dsp:txBody>
      <dsp:txXfrm>
        <a:off x="215198" y="53005"/>
        <a:ext cx="2805277" cy="239742"/>
      </dsp:txXfrm>
    </dsp:sp>
    <dsp:sp modelId="{1D7C009E-D291-4C59-9F29-BCC8894C2F73}">
      <dsp:nvSpPr>
        <dsp:cNvPr id="0" name=""/>
        <dsp:cNvSpPr/>
      </dsp:nvSpPr>
      <dsp:spPr>
        <a:xfrm>
          <a:off x="0" y="765392"/>
          <a:ext cx="4044593" cy="581175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3905" tIns="187452" rIns="313905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100" kern="1200" dirty="0" smtClean="0"/>
            <a:t>MSZ</a:t>
          </a:r>
          <a:endParaRPr lang="de-DE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100" kern="1200" dirty="0" smtClean="0"/>
            <a:t>reifes </a:t>
          </a:r>
          <a:r>
            <a:rPr lang="de-DE" sz="1100" kern="1200" dirty="0" err="1" smtClean="0"/>
            <a:t>Lesegut</a:t>
          </a:r>
          <a:endParaRPr lang="de-DE" sz="1100" kern="1200" dirty="0"/>
        </a:p>
      </dsp:txBody>
      <dsp:txXfrm>
        <a:off x="0" y="765392"/>
        <a:ext cx="4044593" cy="581175"/>
      </dsp:txXfrm>
    </dsp:sp>
    <dsp:sp modelId="{B115A1B9-4ED4-499B-BE96-35B791020A0D}">
      <dsp:nvSpPr>
        <dsp:cNvPr id="0" name=""/>
        <dsp:cNvSpPr/>
      </dsp:nvSpPr>
      <dsp:spPr>
        <a:xfrm>
          <a:off x="202229" y="632552"/>
          <a:ext cx="2831215" cy="2656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013" tIns="0" rIns="107013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kern="1200" dirty="0" err="1" smtClean="0"/>
            <a:t>Muscaris</a:t>
          </a:r>
          <a:r>
            <a:rPr lang="de-DE" sz="1100" kern="1200" dirty="0" smtClean="0"/>
            <a:t> </a:t>
          </a:r>
          <a:endParaRPr lang="de-DE" sz="1100" kern="1200" dirty="0"/>
        </a:p>
      </dsp:txBody>
      <dsp:txXfrm>
        <a:off x="215198" y="645521"/>
        <a:ext cx="2805277" cy="239742"/>
      </dsp:txXfrm>
    </dsp:sp>
    <dsp:sp modelId="{5E3A26B7-0B93-4CC2-B17A-9E82DA458514}">
      <dsp:nvSpPr>
        <dsp:cNvPr id="0" name=""/>
        <dsp:cNvSpPr/>
      </dsp:nvSpPr>
      <dsp:spPr>
        <a:xfrm>
          <a:off x="0" y="1528007"/>
          <a:ext cx="4044593" cy="581175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3905" tIns="187452" rIns="313905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100" kern="1200" dirty="0" smtClean="0"/>
            <a:t>moderate Reife führt zu fruchtigeren Weinen</a:t>
          </a:r>
          <a:endParaRPr lang="de-DE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100" kern="1200" dirty="0" smtClean="0"/>
            <a:t>hohe Reife führt zu kraftvollen Weinen</a:t>
          </a:r>
          <a:endParaRPr lang="de-DE" sz="1100" kern="1200" dirty="0"/>
        </a:p>
      </dsp:txBody>
      <dsp:txXfrm>
        <a:off x="0" y="1528007"/>
        <a:ext cx="4044593" cy="581175"/>
      </dsp:txXfrm>
    </dsp:sp>
    <dsp:sp modelId="{7D950D17-AF58-4334-BD11-11720A3816F7}">
      <dsp:nvSpPr>
        <dsp:cNvPr id="0" name=""/>
        <dsp:cNvSpPr/>
      </dsp:nvSpPr>
      <dsp:spPr>
        <a:xfrm>
          <a:off x="202229" y="1395167"/>
          <a:ext cx="2831215" cy="2656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013" tIns="0" rIns="107013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kern="1200" dirty="0" err="1" smtClean="0"/>
            <a:t>Souvignier</a:t>
          </a:r>
          <a:r>
            <a:rPr lang="de-DE" sz="1100" kern="1200" dirty="0" smtClean="0"/>
            <a:t> Gris</a:t>
          </a:r>
          <a:endParaRPr lang="de-DE" sz="1100" kern="1200" dirty="0"/>
        </a:p>
      </dsp:txBody>
      <dsp:txXfrm>
        <a:off x="215198" y="1408136"/>
        <a:ext cx="2805277" cy="239742"/>
      </dsp:txXfrm>
    </dsp:sp>
    <dsp:sp modelId="{A2109372-61F1-41B7-98A6-3BCC8E25F5C2}">
      <dsp:nvSpPr>
        <dsp:cNvPr id="0" name=""/>
        <dsp:cNvSpPr/>
      </dsp:nvSpPr>
      <dsp:spPr>
        <a:xfrm>
          <a:off x="0" y="2290622"/>
          <a:ext cx="4044593" cy="411075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3905" tIns="187452" rIns="313905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100" kern="1200" dirty="0" smtClean="0"/>
            <a:t>je nach Verwendung höhere Extraktionen anstreben</a:t>
          </a:r>
          <a:endParaRPr lang="de-DE" sz="1100" kern="1200" dirty="0"/>
        </a:p>
      </dsp:txBody>
      <dsp:txXfrm>
        <a:off x="0" y="2290622"/>
        <a:ext cx="4044593" cy="411075"/>
      </dsp:txXfrm>
    </dsp:sp>
    <dsp:sp modelId="{6DD93FA4-ED97-41BB-A3E4-114EBA1F281A}">
      <dsp:nvSpPr>
        <dsp:cNvPr id="0" name=""/>
        <dsp:cNvSpPr/>
      </dsp:nvSpPr>
      <dsp:spPr>
        <a:xfrm>
          <a:off x="202229" y="2157782"/>
          <a:ext cx="2831215" cy="2656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013" tIns="0" rIns="107013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kern="1200" dirty="0" smtClean="0"/>
            <a:t>Prior</a:t>
          </a:r>
          <a:endParaRPr lang="de-DE" sz="1100" kern="1200" dirty="0"/>
        </a:p>
      </dsp:txBody>
      <dsp:txXfrm>
        <a:off x="215198" y="2170751"/>
        <a:ext cx="2805277" cy="239742"/>
      </dsp:txXfrm>
    </dsp:sp>
    <dsp:sp modelId="{418ED9A5-B63B-4291-8DFB-1196007C00EC}">
      <dsp:nvSpPr>
        <dsp:cNvPr id="0" name=""/>
        <dsp:cNvSpPr/>
      </dsp:nvSpPr>
      <dsp:spPr>
        <a:xfrm>
          <a:off x="0" y="2883137"/>
          <a:ext cx="4044593" cy="411075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3905" tIns="187452" rIns="313905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100" kern="1200" dirty="0" smtClean="0"/>
            <a:t>schwache Extraktion für harmonische Weine</a:t>
          </a:r>
          <a:endParaRPr lang="de-DE" sz="1100" kern="1200" dirty="0"/>
        </a:p>
      </dsp:txBody>
      <dsp:txXfrm>
        <a:off x="0" y="2883137"/>
        <a:ext cx="4044593" cy="411075"/>
      </dsp:txXfrm>
    </dsp:sp>
    <dsp:sp modelId="{92005D20-828D-4DA5-AF77-EEE138006993}">
      <dsp:nvSpPr>
        <dsp:cNvPr id="0" name=""/>
        <dsp:cNvSpPr/>
      </dsp:nvSpPr>
      <dsp:spPr>
        <a:xfrm>
          <a:off x="202229" y="2750297"/>
          <a:ext cx="2831215" cy="2656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013" tIns="0" rIns="107013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kern="1200" dirty="0" smtClean="0"/>
            <a:t>Cabernet Cortis</a:t>
          </a:r>
          <a:endParaRPr lang="de-DE" sz="1100" kern="1200" dirty="0"/>
        </a:p>
      </dsp:txBody>
      <dsp:txXfrm>
        <a:off x="215198" y="2763266"/>
        <a:ext cx="2805277" cy="2397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0.13645</cdr:x>
      <cdr:y>0.78906</cdr:y>
    </cdr:from>
    <cdr:to>
      <cdr:x>0.87329</cdr:x>
      <cdr:y>0.87559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666751" y="2382518"/>
          <a:ext cx="3600450" cy="2612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1100" dirty="0">
              <a:latin typeface="Arial" panose="020B0604020202020204" pitchFamily="34" charset="0"/>
              <a:cs typeface="Arial" panose="020B0604020202020204" pitchFamily="34" charset="0"/>
            </a:rPr>
            <a:t>            2019 	                </a:t>
          </a:r>
          <a:r>
            <a:rPr lang="de-DE" sz="1100" dirty="0" smtClean="0"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de-DE" sz="1100" dirty="0" smtClean="0">
              <a:effectLst/>
              <a:latin typeface="+mn-lt"/>
              <a:ea typeface="+mn-ea"/>
              <a:cs typeface="+mn-cs"/>
            </a:rPr>
            <a:t>║</a:t>
          </a:r>
          <a:r>
            <a:rPr lang="de-DE" sz="1100" dirty="0">
              <a:latin typeface="Arial" panose="020B0604020202020204" pitchFamily="34" charset="0"/>
              <a:cs typeface="Arial" panose="020B0604020202020204" pitchFamily="34" charset="0"/>
            </a:rPr>
            <a:t>	</a:t>
          </a:r>
          <a:r>
            <a:rPr lang="de-DE" sz="1100" baseline="0" dirty="0">
              <a:latin typeface="Arial" panose="020B0604020202020204" pitchFamily="34" charset="0"/>
              <a:cs typeface="Arial" panose="020B0604020202020204" pitchFamily="34" charset="0"/>
            </a:rPr>
            <a:t>         </a:t>
          </a:r>
          <a:r>
            <a:rPr lang="de-DE" sz="1100" baseline="0" dirty="0" smtClean="0">
              <a:latin typeface="Arial" panose="020B0604020202020204" pitchFamily="34" charset="0"/>
              <a:cs typeface="Arial" panose="020B0604020202020204" pitchFamily="34" charset="0"/>
            </a:rPr>
            <a:t>     </a:t>
          </a:r>
          <a:r>
            <a:rPr lang="de-DE" sz="1100" dirty="0" smtClean="0">
              <a:latin typeface="Arial" panose="020B0604020202020204" pitchFamily="34" charset="0"/>
              <a:cs typeface="Arial" panose="020B0604020202020204" pitchFamily="34" charset="0"/>
            </a:rPr>
            <a:t>2021                    </a:t>
          </a:r>
          <a:r>
            <a:rPr lang="de-DE" sz="1100" dirty="0" smtClean="0">
              <a:effectLst/>
              <a:latin typeface="+mn-lt"/>
              <a:ea typeface="+mn-ea"/>
              <a:cs typeface="+mn-cs"/>
            </a:rPr>
            <a:t>║</a:t>
          </a:r>
          <a:r>
            <a:rPr lang="de-DE" sz="1100" dirty="0" smtClean="0">
              <a:latin typeface="Arial" panose="020B0604020202020204" pitchFamily="34" charset="0"/>
              <a:cs typeface="Arial" panose="020B0604020202020204" pitchFamily="34" charset="0"/>
            </a:rPr>
            <a:t>       </a:t>
          </a:r>
          <a:r>
            <a:rPr lang="de-DE" sz="1100" dirty="0">
              <a:latin typeface="Arial" panose="020B0604020202020204" pitchFamily="34" charset="0"/>
              <a:cs typeface="Arial" panose="020B0604020202020204" pitchFamily="34" charset="0"/>
            </a:rPr>
            <a:t>2022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C3BF8F-8151-4769-B84C-F1A9AA7A56CA}" type="datetimeFigureOut">
              <a:rPr lang="de-DE" smtClean="0"/>
              <a:t>04.04.2023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CC5B7-A0AF-4F0F-B28E-E8D68B2C0A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5227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429DA449-795D-4D0A-BE46-9C38DA4A2016}" type="slidenum">
              <a:rPr lang="fr-FR" altLang="de-DE" smtClean="0"/>
              <a:pPr>
                <a:spcBef>
                  <a:spcPct val="0"/>
                </a:spcBef>
              </a:pPr>
              <a:t>8</a:t>
            </a:fld>
            <a:endParaRPr lang="fr-FR" altLang="de-DE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FR" altLang="de-DE" smtClean="0"/>
              <a:t>Separate here the ractivity from the steric issues….</a:t>
            </a:r>
          </a:p>
          <a:p>
            <a:pPr eaLnBrk="1" hangingPunct="1"/>
            <a:r>
              <a:rPr lang="en-US" altLang="de-DE" smtClean="0"/>
              <a:t>PEP+Erythrose 4 - P</a:t>
            </a:r>
            <a:endParaRPr lang="fr-FR" altLang="de-DE" smtClean="0"/>
          </a:p>
        </p:txBody>
      </p:sp>
    </p:spTree>
    <p:extLst>
      <p:ext uri="{BB962C8B-B14F-4D97-AF65-F5344CB8AC3E}">
        <p14:creationId xmlns:p14="http://schemas.microsoft.com/office/powerpoint/2010/main" val="1528935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de-DE" dirty="0" err="1" smtClean="0"/>
              <a:t>Catechine</a:t>
            </a:r>
            <a:r>
              <a:rPr lang="de-DE" dirty="0" smtClean="0"/>
              <a:t> können Ursache sein für </a:t>
            </a:r>
            <a:r>
              <a:rPr lang="de-DE" dirty="0" err="1" smtClean="0"/>
              <a:t>Fehltöne</a:t>
            </a:r>
            <a:r>
              <a:rPr lang="de-DE" baseline="0" dirty="0" smtClean="0"/>
              <a:t> und Instabilität</a:t>
            </a:r>
          </a:p>
          <a:p>
            <a:pPr>
              <a:buFont typeface="Wingdings" pitchFamily="2" charset="2"/>
              <a:buNone/>
            </a:pPr>
            <a:r>
              <a:rPr lang="de-DE" baseline="0" dirty="0" err="1" smtClean="0"/>
              <a:t>Catechine</a:t>
            </a:r>
            <a:r>
              <a:rPr lang="de-DE" baseline="0" dirty="0" smtClean="0"/>
              <a:t> können durch </a:t>
            </a:r>
            <a:r>
              <a:rPr lang="de-DE" baseline="0" dirty="0" err="1" smtClean="0"/>
              <a:t>Oxigenierung</a:t>
            </a:r>
            <a:r>
              <a:rPr lang="de-DE" baseline="0" dirty="0" smtClean="0"/>
              <a:t> im Most entfernt werden</a:t>
            </a:r>
          </a:p>
          <a:p>
            <a:pPr>
              <a:buFont typeface="Wingdings" pitchFamily="2" charset="2"/>
              <a:buNone/>
            </a:pPr>
            <a:r>
              <a:rPr lang="de-DE" baseline="0" dirty="0" smtClean="0"/>
              <a:t>interessant ist die Verfahrenskontrolle im Keller</a:t>
            </a:r>
          </a:p>
          <a:p>
            <a:pPr>
              <a:buFont typeface="Wingdings" pitchFamily="2" charset="2"/>
              <a:buNone/>
            </a:pPr>
            <a:endParaRPr lang="de-DE" baseline="0" dirty="0" smtClean="0"/>
          </a:p>
          <a:p>
            <a:pPr>
              <a:buFont typeface="Wingdings" pitchFamily="2" charset="2"/>
              <a:buNone/>
            </a:pPr>
            <a:r>
              <a:rPr lang="de-DE" baseline="0" dirty="0" err="1" smtClean="0"/>
              <a:t>Catechine</a:t>
            </a:r>
            <a:r>
              <a:rPr lang="de-DE" baseline="0" dirty="0" smtClean="0"/>
              <a:t> gehören zu den chemisch sehr heterogenen PP</a:t>
            </a:r>
          </a:p>
          <a:p>
            <a:pPr>
              <a:buFont typeface="Wingdings" pitchFamily="2" charset="2"/>
              <a:buNone/>
            </a:pPr>
            <a:r>
              <a:rPr lang="de-DE" baseline="0" dirty="0" smtClean="0">
                <a:sym typeface="Wingdings" panose="05000000000000000000" pitchFamily="2" charset="2"/>
              </a:rPr>
              <a:t> Zunächst Überblick: </a:t>
            </a:r>
            <a:r>
              <a:rPr lang="de-DE" baseline="0" dirty="0" err="1" smtClean="0"/>
              <a:t>Catechine</a:t>
            </a:r>
            <a:r>
              <a:rPr lang="de-DE" baseline="0" dirty="0" smtClean="0"/>
              <a:t> gehören zu den </a:t>
            </a:r>
            <a:r>
              <a:rPr lang="de-DE" baseline="0" dirty="0" err="1" smtClean="0"/>
              <a:t>Flavonoiden</a:t>
            </a:r>
            <a:r>
              <a:rPr lang="de-DE" baseline="0" dirty="0" smtClean="0"/>
              <a:t>; </a:t>
            </a:r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DE" altLang="de-DE"/>
              <a:t>Titel des Vortrags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 altLang="de-DE"/>
              <a:t>Vortragender, Anlass, 1. Dezember 2003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>
          <a:xfrm>
            <a:off x="5482575" y="9768696"/>
            <a:ext cx="395941" cy="153888"/>
          </a:xfrm>
        </p:spPr>
        <p:txBody>
          <a:bodyPr/>
          <a:lstStyle/>
          <a:p>
            <a:r>
              <a:rPr lang="de-DE" altLang="de-DE"/>
              <a:t>Seite </a:t>
            </a:r>
            <a:fld id="{56DBF4AD-6D74-4305-85BD-3486F880ADDB}" type="slidenum">
              <a:rPr lang="de-DE" altLang="de-DE" smtClean="0"/>
              <a:pPr/>
              <a:t>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65526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Hohe Empfindlichkeit (27fach zu F.C</a:t>
            </a:r>
            <a:r>
              <a:rPr lang="de-DE" dirty="0" smtClean="0"/>
              <a:t>.), NWG bei 0,2 mg/l</a:t>
            </a:r>
          </a:p>
          <a:p>
            <a:r>
              <a:rPr lang="de-DE" dirty="0" smtClean="0"/>
              <a:t>Bestimmung</a:t>
            </a:r>
            <a:r>
              <a:rPr lang="de-DE" baseline="0" dirty="0" smtClean="0"/>
              <a:t> ist automatisierbar</a:t>
            </a:r>
            <a:endParaRPr lang="de-DE" dirty="0"/>
          </a:p>
          <a:p>
            <a:r>
              <a:rPr lang="de-DE" dirty="0"/>
              <a:t>Einfache Phenole</a:t>
            </a:r>
            <a:r>
              <a:rPr lang="de-DE" baseline="0" dirty="0"/>
              <a:t> (PCS, </a:t>
            </a:r>
            <a:r>
              <a:rPr lang="de-DE" baseline="0" dirty="0" err="1"/>
              <a:t>Tyrosol</a:t>
            </a:r>
            <a:r>
              <a:rPr lang="de-DE" baseline="0" dirty="0"/>
              <a:t>) reagieren </a:t>
            </a:r>
            <a:r>
              <a:rPr lang="de-DE" baseline="0" dirty="0" smtClean="0"/>
              <a:t>nicht, aber andere </a:t>
            </a:r>
            <a:r>
              <a:rPr lang="de-DE" baseline="0" dirty="0" err="1" smtClean="0"/>
              <a:t>Flavonoide</a:t>
            </a:r>
            <a:endParaRPr lang="de-DE" baseline="0" dirty="0" smtClean="0"/>
          </a:p>
          <a:p>
            <a:r>
              <a:rPr lang="de-DE" baseline="0" dirty="0" smtClean="0"/>
              <a:t>Ausreichende Spezifizität für Erfassung niedriger </a:t>
            </a:r>
            <a:r>
              <a:rPr lang="de-DE" baseline="0" dirty="0" err="1" smtClean="0"/>
              <a:t>Catechingehalte</a:t>
            </a:r>
            <a:r>
              <a:rPr lang="de-DE" baseline="0" dirty="0" smtClean="0"/>
              <a:t> / evtl. Bräunungspotential in Weißweinen</a:t>
            </a:r>
          </a:p>
          <a:p>
            <a:endParaRPr lang="de-DE" baseline="0" dirty="0" smtClean="0"/>
          </a:p>
          <a:p>
            <a:r>
              <a:rPr lang="de-DE" baseline="0" dirty="0" smtClean="0"/>
              <a:t>: chemische Struktur des Farbprodukts</a:t>
            </a:r>
          </a:p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5742152" y="9773335"/>
            <a:ext cx="141064" cy="153888"/>
          </a:xfrm>
        </p:spPr>
        <p:txBody>
          <a:bodyPr/>
          <a:lstStyle/>
          <a:p>
            <a:fld id="{CD4F1045-2483-F04E-B80F-065EBFEDFA69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9279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3359" y="6393672"/>
            <a:ext cx="2057400" cy="365125"/>
          </a:xfrm>
          <a:prstGeom prst="rect">
            <a:avLst/>
          </a:prstGeom>
        </p:spPr>
        <p:txBody>
          <a:bodyPr/>
          <a:lstStyle/>
          <a:p>
            <a:fld id="{C7F005B6-8EC0-4DA1-A1EA-CD752C3AEF1F}" type="datetime1">
              <a:rPr lang="de-DE" smtClean="0"/>
              <a:t>04.04.2023</a:t>
            </a:fld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SmartArt-Platzhalter 7"/>
          <p:cNvSpPr>
            <a:spLocks noGrp="1"/>
          </p:cNvSpPr>
          <p:nvPr>
            <p:ph type="dgm" sz="quarter" idx="13"/>
          </p:nvPr>
        </p:nvSpPr>
        <p:spPr>
          <a:xfrm>
            <a:off x="1659314" y="6419281"/>
            <a:ext cx="6268628" cy="414337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027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1DFF7F8-C60F-4B65-BAE5-A4E60E2642A0}" type="datetime1">
              <a:rPr lang="de-DE" smtClean="0"/>
              <a:t>04.04.2023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0032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D93037E-262F-48E9-8864-0E0D61104D15}" type="datetime1">
              <a:rPr lang="de-DE" smtClean="0"/>
              <a:t>04.04.2023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4518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1A15-5478-4D8A-801B-7424A3567925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D1290-BC58-4C12-A9E7-BA649871040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6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F211EE4-6F2B-4C33-9866-BF70851D3542}" type="datetime1">
              <a:rPr lang="de-DE" smtClean="0"/>
              <a:t>04.04.2023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8586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79938EF-8D5C-486C-BFD0-E537BD49CE5F}" type="datetime1">
              <a:rPr lang="de-DE" smtClean="0"/>
              <a:t>04.04.2023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9842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5A1379C-595E-4EA9-9740-FF501201C577}" type="datetime1">
              <a:rPr lang="de-DE" smtClean="0"/>
              <a:t>04.04.2023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1707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BBAA3AA-EFAA-47A9-B888-50C7221F33ED}" type="datetime1">
              <a:rPr lang="de-DE" smtClean="0"/>
              <a:t>04.04.2023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9175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9CB6E7E-3EB2-41D5-B9AD-8231BBDD0342}" type="datetime1">
              <a:rPr lang="de-DE" smtClean="0"/>
              <a:t>04.04.2023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895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6E8584E-FFA3-4C42-B864-2BBF0FEBAFDF}" type="datetime1">
              <a:rPr lang="de-DE" smtClean="0"/>
              <a:t>04.04.2023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1584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2380E19-C972-4681-AE37-BD8EF202C9AB}" type="datetime1">
              <a:rPr lang="de-DE" smtClean="0"/>
              <a:t>04.04.2023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2528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1D9F471-9EE5-4474-8399-6EE9B497A617}" type="datetime1">
              <a:rPr lang="de-DE" smtClean="0"/>
              <a:t>04.04.2023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9398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56340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9879" y="6393672"/>
            <a:ext cx="770942" cy="4655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55EAC-A305-4444-BCF4-C3B7CA0A4F7A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Picture 16" descr="Z:\WBI-Partnerlogo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132" y="69470"/>
            <a:ext cx="1776868" cy="591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Gerader Verbinder 9"/>
          <p:cNvCxnSpPr/>
          <p:nvPr userDrawn="1"/>
        </p:nvCxnSpPr>
        <p:spPr>
          <a:xfrm flipV="1">
            <a:off x="0" y="6378575"/>
            <a:ext cx="9144000" cy="15097"/>
          </a:xfrm>
          <a:prstGeom prst="line">
            <a:avLst/>
          </a:prstGeom>
          <a:ln w="38100">
            <a:solidFill>
              <a:srgbClr val="59A5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72646"/>
            <a:ext cx="1776868" cy="80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75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3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4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9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56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66010" y="1512720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Erfahrungen mit weißen und roten PIWIs</a:t>
            </a:r>
            <a:br>
              <a:rPr lang="de-DE" b="1" dirty="0" smtClean="0"/>
            </a:br>
            <a:r>
              <a:rPr lang="de-DE" b="1" dirty="0" smtClean="0"/>
              <a:t>-</a:t>
            </a:r>
            <a:endParaRPr lang="de-DE" b="1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31275" y="3757692"/>
            <a:ext cx="6858000" cy="2327224"/>
          </a:xfrm>
        </p:spPr>
        <p:txBody>
          <a:bodyPr>
            <a:normAutofit fontScale="92500" lnSpcReduction="10000"/>
          </a:bodyPr>
          <a:lstStyle/>
          <a:p>
            <a:r>
              <a:rPr lang="de-DE" b="1" dirty="0" smtClean="0"/>
              <a:t>sortentypische Merkmale im Keller berücksichtigen</a:t>
            </a:r>
          </a:p>
          <a:p>
            <a:endParaRPr lang="de-DE" b="1" dirty="0" smtClean="0"/>
          </a:p>
          <a:p>
            <a:r>
              <a:rPr lang="de-DE" dirty="0" smtClean="0"/>
              <a:t>Fabio Fehrenbach</a:t>
            </a:r>
          </a:p>
          <a:p>
            <a:r>
              <a:rPr lang="de-DE" dirty="0" smtClean="0"/>
              <a:t>Leiter des Versuchskellers</a:t>
            </a:r>
          </a:p>
          <a:p>
            <a:r>
              <a:rPr lang="de-DE" dirty="0" smtClean="0"/>
              <a:t>Abteilung </a:t>
            </a:r>
            <a:r>
              <a:rPr lang="de-DE" dirty="0" err="1" smtClean="0"/>
              <a:t>Oenologie</a:t>
            </a:r>
            <a:r>
              <a:rPr lang="de-DE" dirty="0" smtClean="0"/>
              <a:t>, WBI Freiburg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2705101" y="6440679"/>
            <a:ext cx="3826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</a:rPr>
              <a:t>Sächsische Weinbautage 2023 - </a:t>
            </a:r>
            <a:r>
              <a:rPr lang="de-DE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Pillnitz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936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89" y="888320"/>
            <a:ext cx="5762625" cy="1325563"/>
          </a:xfrm>
        </p:spPr>
        <p:txBody>
          <a:bodyPr/>
          <a:lstStyle/>
          <a:p>
            <a:r>
              <a:rPr lang="de-DE" dirty="0" smtClean="0"/>
              <a:t>Gerbstoffmanagement Weißwein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6614" y="1922761"/>
            <a:ext cx="3835936" cy="34254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10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" y="2348736"/>
            <a:ext cx="4976437" cy="28645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hteck 6"/>
          <p:cNvSpPr/>
          <p:nvPr/>
        </p:nvSpPr>
        <p:spPr>
          <a:xfrm>
            <a:off x="-70339" y="5932007"/>
            <a:ext cx="9124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/>
              <a:t>Hammer </a:t>
            </a:r>
            <a:r>
              <a:rPr lang="de-DE" sz="1200" dirty="0"/>
              <a:t>et al</a:t>
            </a:r>
            <a:r>
              <a:rPr lang="de-DE" sz="1200" dirty="0" smtClean="0"/>
              <a:t>. (2020). Modellversuche zur Ermittlung des Einflusses einzelner Traubenbestandteil auf den Polyphenolgehalt in maischevergorenen Weißweinen. Mitteilungen Klosterneuenburg. </a:t>
            </a:r>
            <a:r>
              <a:rPr lang="de-DE" sz="1200" dirty="0"/>
              <a:t>70 (2020</a:t>
            </a:r>
            <a:r>
              <a:rPr lang="de-DE" sz="1200" dirty="0" smtClean="0"/>
              <a:t>):129-147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34082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31796" y="382543"/>
            <a:ext cx="5634038" cy="1325563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Unterschiede im Gerbstoffgehalt bei Rappen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11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-52679" y="5932007"/>
            <a:ext cx="89535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/>
              <a:t>Hammer </a:t>
            </a:r>
            <a:r>
              <a:rPr lang="de-DE" sz="1200" dirty="0"/>
              <a:t>et al</a:t>
            </a:r>
            <a:r>
              <a:rPr lang="de-DE" sz="1200" dirty="0" smtClean="0"/>
              <a:t>. (2020). Modellversuche zur Ermittlung des Einflusses einzelner Traubenbestandteil auf den Polyphenolgehalt in maischevergorenen Weißweinen. Mitteilungen Klosterneuenburg. </a:t>
            </a:r>
            <a:r>
              <a:rPr lang="de-DE" sz="1200" dirty="0"/>
              <a:t>70 (2020</a:t>
            </a:r>
            <a:r>
              <a:rPr lang="de-DE" sz="1200" dirty="0" smtClean="0"/>
              <a:t>):129-147</a:t>
            </a:r>
            <a:endParaRPr lang="de-DE" sz="12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096" y="1999346"/>
            <a:ext cx="6189438" cy="37728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9514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0584" y="797388"/>
            <a:ext cx="7709015" cy="1325563"/>
          </a:xfrm>
        </p:spPr>
        <p:txBody>
          <a:bodyPr>
            <a:normAutofit/>
          </a:bodyPr>
          <a:lstStyle/>
          <a:p>
            <a:r>
              <a:rPr lang="de-DE" dirty="0"/>
              <a:t>Analyse der </a:t>
            </a:r>
            <a:r>
              <a:rPr lang="de-DE" dirty="0" err="1"/>
              <a:t>Catechingehalte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Klassifizierung existierender Weißweinsorten </a:t>
            </a:r>
            <a:endParaRPr lang="de-DE" dirty="0" smtClean="0"/>
          </a:p>
          <a:p>
            <a:r>
              <a:rPr lang="de-DE" dirty="0" smtClean="0"/>
              <a:t>Frühzeitige Selektion neuer </a:t>
            </a:r>
            <a:r>
              <a:rPr lang="de-DE" dirty="0"/>
              <a:t>weißer </a:t>
            </a:r>
            <a:r>
              <a:rPr lang="de-DE" dirty="0" smtClean="0"/>
              <a:t>Sorten nach ihrem </a:t>
            </a:r>
            <a:r>
              <a:rPr lang="de-DE" dirty="0" err="1" smtClean="0"/>
              <a:t>Catechingehalt</a:t>
            </a:r>
            <a:r>
              <a:rPr lang="de-DE" dirty="0" smtClean="0"/>
              <a:t> </a:t>
            </a:r>
            <a:endParaRPr lang="de-DE" dirty="0"/>
          </a:p>
          <a:p>
            <a:pPr marL="0" indent="0">
              <a:buNone/>
            </a:pPr>
            <a:r>
              <a:rPr lang="de-DE" b="1" dirty="0"/>
              <a:t>Ansatz:</a:t>
            </a:r>
            <a:endParaRPr lang="de-DE" dirty="0"/>
          </a:p>
          <a:p>
            <a:pPr lvl="0"/>
            <a:r>
              <a:rPr lang="de-DE" dirty="0"/>
              <a:t>Standardisierung des Verfahrens, um maximale </a:t>
            </a:r>
            <a:r>
              <a:rPr lang="de-DE" dirty="0" err="1"/>
              <a:t>Catechingehalte</a:t>
            </a:r>
            <a:r>
              <a:rPr lang="de-DE" dirty="0"/>
              <a:t> im Most zu erfassen</a:t>
            </a:r>
          </a:p>
          <a:p>
            <a:pPr lvl="0"/>
            <a:r>
              <a:rPr lang="de-DE" dirty="0" err="1"/>
              <a:t>Vinifizierung</a:t>
            </a:r>
            <a:r>
              <a:rPr lang="de-DE" dirty="0"/>
              <a:t> einzelner Varianten um eine mögliche </a:t>
            </a:r>
            <a:r>
              <a:rPr lang="de-DE" dirty="0" err="1" smtClean="0"/>
              <a:t>Catechinreduzierung</a:t>
            </a:r>
            <a:r>
              <a:rPr lang="de-DE" dirty="0" smtClean="0"/>
              <a:t> </a:t>
            </a:r>
            <a:r>
              <a:rPr lang="de-DE" dirty="0"/>
              <a:t>zu erfassen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883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CB0E2A6-BB6C-2946-8EC8-F27A87A296D3}"/>
              </a:ext>
            </a:extLst>
          </p:cNvPr>
          <p:cNvSpPr txBox="1"/>
          <p:nvPr/>
        </p:nvSpPr>
        <p:spPr>
          <a:xfrm>
            <a:off x="351906" y="1841236"/>
            <a:ext cx="8122919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altLang="de-DE" sz="2000" dirty="0" err="1"/>
              <a:t>Catechine</a:t>
            </a:r>
            <a:r>
              <a:rPr lang="de-DE" altLang="de-DE" sz="2000" dirty="0"/>
              <a:t> (</a:t>
            </a:r>
            <a:r>
              <a:rPr lang="de-DE" altLang="de-DE" sz="2000" dirty="0" err="1"/>
              <a:t>colorimetrisch</a:t>
            </a:r>
            <a:r>
              <a:rPr lang="de-DE" altLang="de-DE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altLang="de-DE" sz="2000" dirty="0"/>
              <a:t>Oxidation mit </a:t>
            </a:r>
            <a:r>
              <a:rPr lang="de-DE" altLang="de-DE" sz="2000" dirty="0" err="1"/>
              <a:t>Dimethylaminozimtaldehyd</a:t>
            </a:r>
            <a:r>
              <a:rPr lang="de-DE" altLang="de-DE" sz="2000" dirty="0"/>
              <a:t> (DMACA)</a:t>
            </a: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lang="de-DE" altLang="de-DE" sz="2000" dirty="0"/>
              <a:t>keine Interferenz mit SO</a:t>
            </a:r>
            <a:r>
              <a:rPr lang="de-DE" altLang="de-DE" sz="2000" baseline="-25000" dirty="0"/>
              <a:t>2</a:t>
            </a:r>
            <a:r>
              <a:rPr lang="de-DE" altLang="de-DE" sz="2000" dirty="0"/>
              <a:t> und Zucker,</a:t>
            </a:r>
            <a:br>
              <a:rPr lang="de-DE" altLang="de-DE" sz="2000" dirty="0"/>
            </a:br>
            <a:r>
              <a:rPr lang="de-DE" altLang="de-DE" sz="2000" dirty="0"/>
              <a:t>aber mit </a:t>
            </a:r>
            <a:r>
              <a:rPr lang="de-DE" altLang="de-DE" sz="2000" dirty="0" smtClean="0"/>
              <a:t>anderen </a:t>
            </a:r>
            <a:r>
              <a:rPr lang="de-DE" altLang="de-DE" sz="2000" dirty="0" err="1" smtClean="0"/>
              <a:t>Flavonoiden</a:t>
            </a:r>
            <a:r>
              <a:rPr lang="de-DE" altLang="de-DE" sz="2000" dirty="0" smtClean="0"/>
              <a:t> (Anthocyane, Tannine) </a:t>
            </a: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lang="de-DE" altLang="de-DE" sz="2000" dirty="0" smtClean="0"/>
              <a:t>1 </a:t>
            </a:r>
            <a:r>
              <a:rPr lang="de-DE" altLang="de-DE" sz="2000" dirty="0"/>
              <a:t>ml Probe + 5 ml Farbreagenz </a:t>
            </a:r>
            <a:r>
              <a:rPr lang="de-DE" altLang="de-DE" sz="2000" dirty="0" smtClean="0"/>
              <a:t/>
            </a:r>
            <a:br>
              <a:rPr lang="de-DE" altLang="de-DE" sz="2000" dirty="0" smtClean="0"/>
            </a:br>
            <a:r>
              <a:rPr lang="de-DE" altLang="de-DE" sz="2000" dirty="0" smtClean="0"/>
              <a:t>in </a:t>
            </a:r>
            <a:r>
              <a:rPr lang="de-DE" altLang="de-DE" sz="2000" dirty="0"/>
              <a:t>10 % Ethanol- </a:t>
            </a:r>
            <a:r>
              <a:rPr lang="de-DE" altLang="de-DE" sz="2000" dirty="0" smtClean="0"/>
              <a:t>und </a:t>
            </a:r>
            <a:r>
              <a:rPr lang="de-DE" altLang="de-DE" sz="2000" dirty="0"/>
              <a:t>ca. 10 %-HCl-Lösung, </a:t>
            </a:r>
            <a:r>
              <a:rPr lang="de-DE" altLang="de-DE" sz="2000" dirty="0" smtClean="0"/>
              <a:t/>
            </a:r>
            <a:br>
              <a:rPr lang="de-DE" altLang="de-DE" sz="2000" dirty="0" smtClean="0"/>
            </a:br>
            <a:r>
              <a:rPr lang="de-DE" altLang="de-DE" sz="2000" dirty="0" smtClean="0"/>
              <a:t>Messung </a:t>
            </a:r>
            <a:r>
              <a:rPr lang="de-DE" altLang="de-DE" sz="2000" dirty="0"/>
              <a:t>nach 5 min bei RT, 640 </a:t>
            </a:r>
            <a:r>
              <a:rPr lang="de-DE" altLang="de-DE" sz="2000" dirty="0" err="1"/>
              <a:t>nm</a:t>
            </a:r>
            <a:endParaRPr lang="de-DE" altLang="de-DE" sz="2000" dirty="0"/>
          </a:p>
          <a:p>
            <a:pPr marL="0" indent="0">
              <a:buSzTx/>
              <a:buNone/>
              <a:defRPr/>
            </a:pPr>
            <a:endParaRPr lang="de-DE" altLang="de-DE" dirty="0"/>
          </a:p>
          <a:p>
            <a:pPr marL="0" indent="0">
              <a:buSzTx/>
              <a:buNone/>
              <a:defRPr/>
            </a:pPr>
            <a:endParaRPr lang="de-DE" altLang="de-DE" dirty="0"/>
          </a:p>
          <a:p>
            <a:pPr marL="0" indent="0">
              <a:buSzTx/>
              <a:buNone/>
              <a:defRPr/>
            </a:pPr>
            <a:endParaRPr lang="de-DE" altLang="de-DE" dirty="0"/>
          </a:p>
          <a:p>
            <a:pPr marL="0" indent="0">
              <a:buSzTx/>
              <a:buNone/>
              <a:defRPr/>
            </a:pPr>
            <a:endParaRPr lang="de-DE" altLang="de-DE" dirty="0"/>
          </a:p>
          <a:p>
            <a:pPr marL="0" indent="0">
              <a:buSzTx/>
              <a:buNone/>
              <a:defRPr/>
            </a:pPr>
            <a:endParaRPr lang="de-DE" altLang="de-DE" dirty="0"/>
          </a:p>
          <a:p>
            <a:endParaRPr lang="de-D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752" y="4146921"/>
            <a:ext cx="3486640" cy="20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1DA6B82E-AFAB-BC4D-ADCA-37D666A3638A}"/>
              </a:ext>
            </a:extLst>
          </p:cNvPr>
          <p:cNvSpPr txBox="1">
            <a:spLocks/>
          </p:cNvSpPr>
          <p:nvPr/>
        </p:nvSpPr>
        <p:spPr bwMode="auto">
          <a:xfrm>
            <a:off x="357099" y="1214774"/>
            <a:ext cx="7771946" cy="49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1" tIns="45705" rIns="91411" bIns="45705" numCol="1" anchor="ctr" anchorCtr="0" compatLnSpc="1">
            <a:prstTxWarp prst="textNoShape">
              <a:avLst/>
            </a:prstTxWarp>
          </a:bodyPr>
          <a:lstStyle>
            <a:lvl1pPr algn="ctr" defTabSz="1279525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1279525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itchFamily="18" charset="0"/>
              </a:defRPr>
            </a:lvl2pPr>
            <a:lvl3pPr algn="ctr" defTabSz="1279525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itchFamily="18" charset="0"/>
              </a:defRPr>
            </a:lvl3pPr>
            <a:lvl4pPr algn="ctr" defTabSz="1279525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itchFamily="18" charset="0"/>
              </a:defRPr>
            </a:lvl4pPr>
            <a:lvl5pPr algn="ctr" defTabSz="1279525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itchFamily="18" charset="0"/>
              </a:defRPr>
            </a:lvl5pPr>
            <a:lvl6pPr marL="132405" algn="ctr" defTabSz="1279916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itchFamily="18" charset="0"/>
              </a:defRPr>
            </a:lvl6pPr>
            <a:lvl7pPr marL="264810" algn="ctr" defTabSz="1279916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itchFamily="18" charset="0"/>
              </a:defRPr>
            </a:lvl7pPr>
            <a:lvl8pPr marL="397215" algn="ctr" defTabSz="1279916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itchFamily="18" charset="0"/>
              </a:defRPr>
            </a:lvl8pPr>
            <a:lvl9pPr marL="529620" algn="ctr" defTabSz="1279916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de-DE" sz="4400" dirty="0" smtClean="0">
                <a:solidFill>
                  <a:schemeClr val="tx1"/>
                </a:solidFill>
              </a:rPr>
              <a:t>Messmethode</a:t>
            </a:r>
            <a:r>
              <a:rPr lang="de-DE" sz="3200" b="1" kern="0" dirty="0" smtClean="0">
                <a:solidFill>
                  <a:srgbClr val="D3734D"/>
                </a:solidFill>
              </a:rPr>
              <a:t> </a:t>
            </a:r>
            <a:endParaRPr lang="de-DE" sz="3200" b="1" kern="0" dirty="0">
              <a:solidFill>
                <a:srgbClr val="D3734D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CFA17D9-FCAC-3B42-946D-3C7AF63930C9}"/>
              </a:ext>
            </a:extLst>
          </p:cNvPr>
          <p:cNvSpPr txBox="1"/>
          <p:nvPr/>
        </p:nvSpPr>
        <p:spPr>
          <a:xfrm>
            <a:off x="877583" y="5957455"/>
            <a:ext cx="5038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Quelle: </a:t>
            </a:r>
            <a:r>
              <a:rPr lang="de-DE" sz="1400" dirty="0" err="1"/>
              <a:t>Zironi</a:t>
            </a:r>
            <a:r>
              <a:rPr lang="de-DE" sz="1400" dirty="0"/>
              <a:t>  et al. (1992), </a:t>
            </a:r>
            <a:r>
              <a:rPr lang="de-DE" sz="1400" dirty="0" err="1"/>
              <a:t>Vitic</a:t>
            </a:r>
            <a:r>
              <a:rPr lang="de-DE" sz="1400" dirty="0"/>
              <a:t>. </a:t>
            </a:r>
            <a:r>
              <a:rPr lang="de-DE" sz="1400" dirty="0" err="1"/>
              <a:t>Enol</a:t>
            </a:r>
            <a:r>
              <a:rPr lang="de-DE" sz="1400" dirty="0"/>
              <a:t>. Sci.47: 1-7 </a:t>
            </a:r>
          </a:p>
        </p:txBody>
      </p:sp>
      <p:sp>
        <p:nvSpPr>
          <p:cNvPr id="6" name="Rechteck 5"/>
          <p:cNvSpPr/>
          <p:nvPr/>
        </p:nvSpPr>
        <p:spPr>
          <a:xfrm>
            <a:off x="2286000" y="6441786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</a:rPr>
              <a:t>Folie: Dr. Schütz (</a:t>
            </a:r>
            <a:r>
              <a:rPr lang="de-DE" dirty="0" err="1" smtClean="0">
                <a:latin typeface="Calibri" panose="020F0502020204030204" pitchFamily="34" charset="0"/>
              </a:rPr>
              <a:t>Ref</a:t>
            </a:r>
            <a:r>
              <a:rPr lang="de-DE" dirty="0" smtClean="0">
                <a:latin typeface="Calibri" panose="020F0502020204030204" pitchFamily="34" charset="0"/>
              </a:rPr>
              <a:t> 22)</a:t>
            </a:r>
            <a:endParaRPr lang="de-DE" dirty="0"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129879" y="6393672"/>
            <a:ext cx="770942" cy="465561"/>
          </a:xfrm>
        </p:spPr>
        <p:txBody>
          <a:bodyPr/>
          <a:lstStyle/>
          <a:p>
            <a:fld id="{48A55EAC-A305-4444-BCF4-C3B7CA0A4F7A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764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639446"/>
            <a:ext cx="5634038" cy="1325563"/>
          </a:xfrm>
        </p:spPr>
        <p:txBody>
          <a:bodyPr/>
          <a:lstStyle/>
          <a:p>
            <a:r>
              <a:rPr lang="de-DE" dirty="0" smtClean="0"/>
              <a:t>Probennahme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100 Beerenmethode</a:t>
            </a:r>
          </a:p>
          <a:p>
            <a:r>
              <a:rPr lang="de-DE" dirty="0" smtClean="0"/>
              <a:t>3 verschieden Lesezeitpunkte </a:t>
            </a:r>
          </a:p>
          <a:p>
            <a:r>
              <a:rPr lang="de-DE" dirty="0" smtClean="0"/>
              <a:t>2 Referenzsorten je </a:t>
            </a:r>
            <a:r>
              <a:rPr lang="de-DE" dirty="0" err="1" smtClean="0"/>
              <a:t>Catechingehaltsklasse</a:t>
            </a:r>
            <a:r>
              <a:rPr lang="de-DE" dirty="0" smtClean="0"/>
              <a:t> (niedrig, mittel, hoch)</a:t>
            </a:r>
          </a:p>
          <a:p>
            <a:r>
              <a:rPr lang="de-DE" dirty="0" smtClean="0"/>
              <a:t>Standardisierte Verarbeitung mit Versuchspresse und reduktiver Verarbeitung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14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37746" y="1638893"/>
            <a:ext cx="4887884" cy="366591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228703"/>
            <a:ext cx="3582785" cy="268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3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6716" y="632741"/>
            <a:ext cx="5634038" cy="1325563"/>
          </a:xfrm>
        </p:spPr>
        <p:txBody>
          <a:bodyPr/>
          <a:lstStyle/>
          <a:p>
            <a:r>
              <a:rPr lang="de-DE" dirty="0" smtClean="0"/>
              <a:t>Ergebnisse 2022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15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2286000" y="6441786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</a:rPr>
              <a:t>In Zusammenarbeit mit Referat 22 und 32 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" t="5671" r="2606" b="16354"/>
          <a:stretch/>
        </p:blipFill>
        <p:spPr>
          <a:xfrm>
            <a:off x="895713" y="1656697"/>
            <a:ext cx="7352575" cy="468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3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739199"/>
            <a:ext cx="5634038" cy="1325563"/>
          </a:xfrm>
        </p:spPr>
        <p:txBody>
          <a:bodyPr/>
          <a:lstStyle/>
          <a:p>
            <a:r>
              <a:rPr lang="de-DE" dirty="0" smtClean="0"/>
              <a:t>Versuch 2023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weitere Validierung der Methode über Wiederholungen und Variation der Probennahme</a:t>
            </a:r>
          </a:p>
          <a:p>
            <a:r>
              <a:rPr lang="de-DE" dirty="0" smtClean="0"/>
              <a:t>Erfassung aller relevanten </a:t>
            </a:r>
            <a:r>
              <a:rPr lang="de-DE" dirty="0" err="1" smtClean="0"/>
              <a:t>Piwis</a:t>
            </a:r>
            <a:r>
              <a:rPr lang="de-DE" dirty="0" smtClean="0"/>
              <a:t>	</a:t>
            </a:r>
          </a:p>
          <a:p>
            <a:r>
              <a:rPr lang="de-DE" dirty="0" smtClean="0"/>
              <a:t>Erweiterung der Proben auf verschiedene Standorte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16</a:t>
            </a:fld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2286000" y="6441786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</a:rPr>
              <a:t>In Zusammenarbeit mit Referat 22 und 32 </a:t>
            </a:r>
            <a:endParaRPr lang="de-DE" dirty="0"/>
          </a:p>
        </p:txBody>
      </p:sp>
      <p:sp>
        <p:nvSpPr>
          <p:cNvPr id="7" name="Nach oben gebogener Pfeil 6"/>
          <p:cNvSpPr/>
          <p:nvPr/>
        </p:nvSpPr>
        <p:spPr>
          <a:xfrm rot="5400000">
            <a:off x="1030778" y="4746567"/>
            <a:ext cx="980902" cy="71489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2286000" y="4929447"/>
            <a:ext cx="5669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ggf. in Zusammenarbeit mit Winzern/ Weinbauberatung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09172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1054883" y="1018020"/>
            <a:ext cx="7295491" cy="1325563"/>
          </a:xfrm>
        </p:spPr>
        <p:txBody>
          <a:bodyPr/>
          <a:lstStyle/>
          <a:p>
            <a:r>
              <a:rPr lang="de-DE" dirty="0" smtClean="0"/>
              <a:t>Versuche zu </a:t>
            </a:r>
            <a:r>
              <a:rPr lang="de-DE" dirty="0" err="1" smtClean="0"/>
              <a:t>Souvignier</a:t>
            </a:r>
            <a:r>
              <a:rPr lang="de-DE" dirty="0" smtClean="0"/>
              <a:t> Gris</a:t>
            </a:r>
            <a:endParaRPr lang="de-DE" dirty="0"/>
          </a:p>
        </p:txBody>
      </p:sp>
      <p:graphicFrame>
        <p:nvGraphicFramePr>
          <p:cNvPr id="15" name="Inhaltsplatzhalter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0480937"/>
              </p:ext>
            </p:extLst>
          </p:nvPr>
        </p:nvGraphicFramePr>
        <p:xfrm>
          <a:off x="759279" y="2504893"/>
          <a:ext cx="7886700" cy="3566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30821427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15478326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Leseterminierungsversuch 2018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 smtClean="0"/>
                        <a:t>Verschiedene Lesezeitpunkte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 smtClean="0"/>
                        <a:t>Verschiedene Maischekontaktzeiten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41788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Standortversuch</a:t>
                      </a:r>
                      <a:r>
                        <a:rPr lang="de-DE" baseline="0" dirty="0" smtClean="0"/>
                        <a:t> 2019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 smtClean="0"/>
                        <a:t>Verschiedene</a:t>
                      </a:r>
                      <a:r>
                        <a:rPr lang="de-DE" baseline="0" dirty="0" smtClean="0"/>
                        <a:t> Standorte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aseline="0" dirty="0" smtClean="0"/>
                        <a:t>Zentraler Ausbau im Versuchskeller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214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Hefeversuch 2020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 err="1" smtClean="0"/>
                        <a:t>Thiol</a:t>
                      </a:r>
                      <a:r>
                        <a:rPr lang="de-DE" baseline="0" dirty="0" smtClean="0"/>
                        <a:t>-Hefen vs. Neutral-Hefen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baseline="0" dirty="0" smtClean="0"/>
                        <a:t>Mit biologischem Säureabbau und ohne biologischem Säureabbau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5138051"/>
                  </a:ext>
                </a:extLst>
              </a:tr>
            </a:tbl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418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18</a:t>
            </a:fld>
            <a:endParaRPr lang="de-DE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2039439" y="500062"/>
            <a:ext cx="563403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Standortvergleich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6" name="Inhaltsplatzhalter 6"/>
          <p:cNvSpPr txBox="1">
            <a:spLocks/>
          </p:cNvSpPr>
          <p:nvPr/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smtClean="0"/>
              <a:t>Versuchsjahr 2019</a:t>
            </a:r>
          </a:p>
          <a:p>
            <a:r>
              <a:rPr lang="en-US" sz="2600" smtClean="0"/>
              <a:t>9 verschiedene Standorte in Baden und der Schweiz</a:t>
            </a:r>
          </a:p>
          <a:p>
            <a:r>
              <a:rPr lang="en-US" sz="2600" smtClean="0"/>
              <a:t>4 Wochen Lesefenster der verschiedenen Standorte </a:t>
            </a:r>
          </a:p>
          <a:p>
            <a:r>
              <a:rPr lang="en-US" sz="2600" smtClean="0"/>
              <a:t>identischer Ausbau </a:t>
            </a:r>
            <a:r>
              <a:rPr lang="en-US" smtClean="0"/>
              <a:t/>
            </a:r>
            <a:br>
              <a:rPr lang="en-US" smtClean="0"/>
            </a:br>
            <a:endParaRPr lang="en-US" dirty="0"/>
          </a:p>
        </p:txBody>
      </p:sp>
      <p:pic>
        <p:nvPicPr>
          <p:cNvPr id="7" name="Inhaltsplatzhalter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164" y="1825625"/>
            <a:ext cx="324617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7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9175" y="173538"/>
            <a:ext cx="5634038" cy="1325563"/>
          </a:xfrm>
        </p:spPr>
        <p:txBody>
          <a:bodyPr/>
          <a:lstStyle/>
          <a:p>
            <a:r>
              <a:rPr lang="de-DE" dirty="0" smtClean="0"/>
              <a:t>Standortvergleich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19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0" y="6116673"/>
            <a:ext cx="101452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Standortversuche 2019. Weinbauinstitut Freiburg. Benedikt Grein. XLSTAT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2020 – CATATIS (n=28)</a:t>
            </a: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175" y="1405251"/>
            <a:ext cx="5832909" cy="457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9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3288" y="469186"/>
            <a:ext cx="5634038" cy="1325563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Entwicklung der Rebfläche -Deutschland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4" b="13004"/>
          <a:stretch/>
        </p:blipFill>
        <p:spPr>
          <a:xfrm>
            <a:off x="1764469" y="1724298"/>
            <a:ext cx="6033804" cy="4460372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366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20</a:t>
            </a:fld>
            <a:endParaRPr lang="de-DE"/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1786056" y="247754"/>
            <a:ext cx="5902608" cy="91440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dirty="0" err="1" smtClean="0"/>
              <a:t>Handlungsvorschläge</a:t>
            </a:r>
            <a:r>
              <a:rPr lang="en-NZ" dirty="0" smtClean="0"/>
              <a:t> </a:t>
            </a:r>
            <a:r>
              <a:rPr lang="en-NZ" dirty="0" err="1" smtClean="0"/>
              <a:t>zur</a:t>
            </a:r>
            <a:r>
              <a:rPr lang="en-NZ" dirty="0" smtClean="0"/>
              <a:t> </a:t>
            </a:r>
            <a:r>
              <a:rPr lang="en-NZ" dirty="0" err="1" smtClean="0"/>
              <a:t>Steigerung</a:t>
            </a:r>
            <a:r>
              <a:rPr lang="en-NZ" dirty="0" smtClean="0"/>
              <a:t> der </a:t>
            </a:r>
            <a:r>
              <a:rPr lang="en-NZ" dirty="0" err="1" smtClean="0"/>
              <a:t>Thiole</a:t>
            </a:r>
            <a:endParaRPr lang="en-NZ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268760"/>
            <a:ext cx="1031092" cy="137037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1268760"/>
            <a:ext cx="1297700" cy="142145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644008" y="1628800"/>
            <a:ext cx="1440160" cy="72008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700502" y="1602719"/>
            <a:ext cx="1442601" cy="781115"/>
          </a:xfrm>
          <a:prstGeom prst="rect">
            <a:avLst/>
          </a:prstGeom>
        </p:spPr>
      </p:pic>
      <p:graphicFrame>
        <p:nvGraphicFramePr>
          <p:cNvPr id="8" name="Inhaltsplatzhalter 3"/>
          <p:cNvGraphicFramePr>
            <a:graphicFrameLocks/>
          </p:cNvGraphicFramePr>
          <p:nvPr>
            <p:extLst/>
          </p:nvPr>
        </p:nvGraphicFramePr>
        <p:xfrm>
          <a:off x="239300" y="2708920"/>
          <a:ext cx="8640000" cy="35577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2147995637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1903435343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4012515988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464888113"/>
                    </a:ext>
                  </a:extLst>
                </a:gridCol>
              </a:tblGrid>
              <a:tr h="347099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Weinberg</a:t>
                      </a:r>
                      <a:endParaRPr lang="de-DE" sz="1600" dirty="0"/>
                    </a:p>
                  </a:txBody>
                  <a:tcPr marL="45720" marR="4572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Vor der Gärung</a:t>
                      </a:r>
                      <a:endParaRPr lang="de-DE" sz="1600" dirty="0"/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Gärung</a:t>
                      </a:r>
                      <a:endParaRPr lang="de-DE" sz="1600" dirty="0"/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Nach der Gärung</a:t>
                      </a:r>
                      <a:endParaRPr lang="de-DE" sz="1600" dirty="0"/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57179910"/>
                  </a:ext>
                </a:extLst>
              </a:tr>
              <a:tr h="321066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 smtClean="0"/>
                        <a:t>Entlaubung an die Reife anpassen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 smtClean="0"/>
                        <a:t>Keine späte Kupferspritzung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 smtClean="0"/>
                        <a:t>Gute Wasserversorgung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 smtClean="0"/>
                        <a:t>Moderate </a:t>
                      </a:r>
                      <a:r>
                        <a:rPr lang="de-DE" sz="1600" dirty="0" err="1" smtClean="0"/>
                        <a:t>Stickstoffversor-gung</a:t>
                      </a:r>
                      <a:endParaRPr lang="de-DE" sz="16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de-DE" sz="1600" dirty="0"/>
                    </a:p>
                  </a:txBody>
                  <a:tcPr marL="45720" marR="4572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 err="1" smtClean="0"/>
                        <a:t>Maschienenlese</a:t>
                      </a:r>
                      <a:endParaRPr lang="de-DE" sz="16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 smtClean="0"/>
                        <a:t>Frühe</a:t>
                      </a:r>
                      <a:r>
                        <a:rPr lang="de-DE" sz="1600" baseline="0" dirty="0" smtClean="0"/>
                        <a:t> Schwefelgabe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b="1" baseline="0" dirty="0" smtClean="0"/>
                        <a:t>Maischestandzeit</a:t>
                      </a:r>
                      <a:endParaRPr lang="de-DE" sz="1600" b="1" dirty="0"/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 smtClean="0"/>
                        <a:t>Hefeauswahl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 smtClean="0"/>
                        <a:t>keine</a:t>
                      </a:r>
                      <a:r>
                        <a:rPr lang="de-DE" sz="1600" baseline="0" dirty="0" smtClean="0"/>
                        <a:t> DAP-Gabe vor der Gärung </a:t>
                      </a:r>
                    </a:p>
                    <a:p>
                      <a:pPr marL="742950" lvl="1" indent="-285750">
                        <a:buFont typeface="Wingdings" panose="05000000000000000000" pitchFamily="2" charset="2"/>
                        <a:buChar char="Ø"/>
                      </a:pPr>
                      <a:r>
                        <a:rPr lang="de-DE" sz="1600" dirty="0" smtClean="0"/>
                        <a:t>Ammonium unterdrückt die Aufnahme von Aminosäuren</a:t>
                      </a:r>
                      <a:endParaRPr lang="de-DE" sz="1600" dirty="0"/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 smtClean="0"/>
                        <a:t>Reduktiv Arbeiten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 smtClean="0"/>
                        <a:t>Kühle</a:t>
                      </a:r>
                      <a:r>
                        <a:rPr lang="de-DE" sz="1600" baseline="0" dirty="0" smtClean="0"/>
                        <a:t> Lagertemperatur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baseline="0" dirty="0" smtClean="0"/>
                        <a:t>Optimale SO</a:t>
                      </a:r>
                      <a:r>
                        <a:rPr lang="de-DE" sz="1600" baseline="-25000" dirty="0" smtClean="0"/>
                        <a:t>2</a:t>
                      </a:r>
                      <a:endParaRPr lang="de-DE" sz="1600" baseline="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baseline="0" dirty="0" smtClean="0"/>
                        <a:t>Keine Kupferschönung</a:t>
                      </a:r>
                      <a:endParaRPr lang="de-DE" sz="1600" dirty="0"/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35666"/>
                  </a:ext>
                </a:extLst>
              </a:tr>
            </a:tbl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-70338" y="6128188"/>
            <a:ext cx="4133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V</a:t>
            </a:r>
            <a:r>
              <a:rPr lang="de-DE" sz="1200" dirty="0" smtClean="0"/>
              <a:t>erändert nach Benedikt Grein</a:t>
            </a:r>
            <a:endParaRPr lang="de-DE" sz="1200" dirty="0"/>
          </a:p>
        </p:txBody>
      </p:sp>
      <p:sp>
        <p:nvSpPr>
          <p:cNvPr id="10" name="Rechteck 9"/>
          <p:cNvSpPr/>
          <p:nvPr/>
        </p:nvSpPr>
        <p:spPr>
          <a:xfrm>
            <a:off x="6663638" y="1123855"/>
            <a:ext cx="2215662" cy="4818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4438658" y="1129985"/>
            <a:ext cx="2215662" cy="4818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2263887" y="1171505"/>
            <a:ext cx="2215662" cy="4818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372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566" y="3604551"/>
            <a:ext cx="2661920" cy="2661920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21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9448" y="872203"/>
            <a:ext cx="5634038" cy="1325563"/>
          </a:xfrm>
        </p:spPr>
        <p:txBody>
          <a:bodyPr/>
          <a:lstStyle/>
          <a:p>
            <a:r>
              <a:rPr lang="de-DE" dirty="0" smtClean="0"/>
              <a:t>Schaumweine aus PIWIs</a:t>
            </a:r>
            <a:endParaRPr lang="de-DE" dirty="0"/>
          </a:p>
        </p:txBody>
      </p:sp>
      <p:sp>
        <p:nvSpPr>
          <p:cNvPr id="7" name="Wolkenförmige Legende 6"/>
          <p:cNvSpPr/>
          <p:nvPr/>
        </p:nvSpPr>
        <p:spPr>
          <a:xfrm>
            <a:off x="4372526" y="1152598"/>
            <a:ext cx="3757353" cy="2709950"/>
          </a:xfrm>
          <a:prstGeom prst="cloudCallout">
            <a:avLst/>
          </a:prstGeom>
          <a:solidFill>
            <a:srgbClr val="5AA62E"/>
          </a:solidFill>
          <a:ln>
            <a:solidFill>
              <a:srgbClr val="59A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Worauf muss ich achten bei der Erzeugung von Sekt aus PIWIs ?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3838435" y="6075085"/>
            <a:ext cx="205216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/>
              <a:t>https://www.flaticon.com/authors/iconixar</a:t>
            </a:r>
          </a:p>
        </p:txBody>
      </p:sp>
    </p:spTree>
    <p:extLst>
      <p:ext uri="{BB962C8B-B14F-4D97-AF65-F5344CB8AC3E}">
        <p14:creationId xmlns:p14="http://schemas.microsoft.com/office/powerpoint/2010/main" val="307547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 smtClean="0"/>
              <a:t>SPiwi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Nachhaltige Produktion von innovativem Sekt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22</a:t>
            </a:fld>
            <a:endParaRPr lang="de-DE"/>
          </a:p>
        </p:txBody>
      </p:sp>
      <p:grpSp>
        <p:nvGrpSpPr>
          <p:cNvPr id="7" name="Gruppieren 6"/>
          <p:cNvGrpSpPr/>
          <p:nvPr/>
        </p:nvGrpSpPr>
        <p:grpSpPr>
          <a:xfrm>
            <a:off x="85695" y="1017900"/>
            <a:ext cx="8972609" cy="1298263"/>
            <a:chOff x="81697" y="1029579"/>
            <a:chExt cx="8972609" cy="1298263"/>
          </a:xfrm>
        </p:grpSpPr>
        <p:sp>
          <p:nvSpPr>
            <p:cNvPr id="8" name="Zeshoek 24">
              <a:extLst>
                <a:ext uri="{FF2B5EF4-FFF2-40B4-BE49-F238E27FC236}">
                  <a16:creationId xmlns:a16="http://schemas.microsoft.com/office/drawing/2014/main" id="{A5935911-2812-4E23-98E0-DA11456B5EA7}"/>
                </a:ext>
              </a:extLst>
            </p:cNvPr>
            <p:cNvSpPr/>
            <p:nvPr/>
          </p:nvSpPr>
          <p:spPr>
            <a:xfrm>
              <a:off x="6067948" y="1035374"/>
              <a:ext cx="1532234" cy="1292246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2"/>
              <a:srcRect/>
              <a:stretch>
                <a:fillRect t="-37000" b="-37000"/>
              </a:stretch>
            </a:blip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sz="584" dirty="0"/>
            </a:p>
          </p:txBody>
        </p:sp>
        <p:sp>
          <p:nvSpPr>
            <p:cNvPr id="9" name="Zeshoek 25">
              <a:extLst>
                <a:ext uri="{FF2B5EF4-FFF2-40B4-BE49-F238E27FC236}">
                  <a16:creationId xmlns:a16="http://schemas.microsoft.com/office/drawing/2014/main" id="{5852A692-AD78-43B0-AD41-3D8B741E73C1}"/>
                </a:ext>
              </a:extLst>
            </p:cNvPr>
            <p:cNvSpPr/>
            <p:nvPr/>
          </p:nvSpPr>
          <p:spPr>
            <a:xfrm>
              <a:off x="7522072" y="1029579"/>
              <a:ext cx="1532234" cy="1292246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3"/>
              <a:srcRect/>
              <a:stretch>
                <a:fillRect t="-38000" b="-38000"/>
              </a:stretch>
            </a:blip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sz="1800" dirty="0"/>
            </a:p>
          </p:txBody>
        </p:sp>
        <p:sp>
          <p:nvSpPr>
            <p:cNvPr id="10" name="Zeshoek 26">
              <a:extLst>
                <a:ext uri="{FF2B5EF4-FFF2-40B4-BE49-F238E27FC236}">
                  <a16:creationId xmlns:a16="http://schemas.microsoft.com/office/drawing/2014/main" id="{9C8CBEAF-A028-49B3-95CA-372EDBD837A7}"/>
                </a:ext>
              </a:extLst>
            </p:cNvPr>
            <p:cNvSpPr/>
            <p:nvPr/>
          </p:nvSpPr>
          <p:spPr>
            <a:xfrm>
              <a:off x="4626982" y="1035596"/>
              <a:ext cx="1532234" cy="1292246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4"/>
              <a:srcRect/>
              <a:stretch>
                <a:fillRect t="-39000" b="-39000"/>
              </a:stretch>
            </a:blip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sz="584" dirty="0"/>
            </a:p>
          </p:txBody>
        </p:sp>
        <p:sp>
          <p:nvSpPr>
            <p:cNvPr id="11" name="Zeshoek 27">
              <a:extLst>
                <a:ext uri="{FF2B5EF4-FFF2-40B4-BE49-F238E27FC236}">
                  <a16:creationId xmlns:a16="http://schemas.microsoft.com/office/drawing/2014/main" id="{64C0F0DB-8C2A-45A8-9A7E-5AEE899879CF}"/>
                </a:ext>
              </a:extLst>
            </p:cNvPr>
            <p:cNvSpPr/>
            <p:nvPr/>
          </p:nvSpPr>
          <p:spPr>
            <a:xfrm>
              <a:off x="1535821" y="1041508"/>
              <a:ext cx="1509638" cy="1280317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sz="584" dirty="0"/>
            </a:p>
          </p:txBody>
        </p:sp>
        <p:sp>
          <p:nvSpPr>
            <p:cNvPr id="12" name="Zeshoek 28">
              <a:extLst>
                <a:ext uri="{FF2B5EF4-FFF2-40B4-BE49-F238E27FC236}">
                  <a16:creationId xmlns:a16="http://schemas.microsoft.com/office/drawing/2014/main" id="{4DA80F4C-CD95-4E93-AF42-9981298EEEB0}"/>
                </a:ext>
              </a:extLst>
            </p:cNvPr>
            <p:cNvSpPr/>
            <p:nvPr/>
          </p:nvSpPr>
          <p:spPr>
            <a:xfrm>
              <a:off x="2964534" y="1041508"/>
              <a:ext cx="1532233" cy="1280317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Zeshoek 29">
              <a:extLst>
                <a:ext uri="{FF2B5EF4-FFF2-40B4-BE49-F238E27FC236}">
                  <a16:creationId xmlns:a16="http://schemas.microsoft.com/office/drawing/2014/main" id="{F58343B4-AD47-41B7-8A1C-1D69C9768202}"/>
                </a:ext>
              </a:extLst>
            </p:cNvPr>
            <p:cNvSpPr/>
            <p:nvPr/>
          </p:nvSpPr>
          <p:spPr>
            <a:xfrm>
              <a:off x="81697" y="1041508"/>
              <a:ext cx="1521338" cy="1280317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sz="584" dirty="0"/>
            </a:p>
          </p:txBody>
        </p:sp>
      </p:grpSp>
      <p:pic>
        <p:nvPicPr>
          <p:cNvPr id="16" name="Grafik 1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061" y="4600136"/>
            <a:ext cx="2512021" cy="1076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rafik 16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735" y="4536686"/>
            <a:ext cx="1631580" cy="1319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60" y="4089019"/>
            <a:ext cx="3196525" cy="196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3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0213" y="664385"/>
            <a:ext cx="5634038" cy="1325563"/>
          </a:xfrm>
        </p:spPr>
        <p:txBody>
          <a:bodyPr/>
          <a:lstStyle/>
          <a:p>
            <a:r>
              <a:rPr lang="de-DE" dirty="0" smtClean="0"/>
              <a:t>Organisationen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129879" y="6392439"/>
            <a:ext cx="770942" cy="465561"/>
          </a:xfrm>
        </p:spPr>
        <p:txBody>
          <a:bodyPr/>
          <a:lstStyle/>
          <a:p>
            <a:fld id="{48A55EAC-A305-4444-BCF4-C3B7CA0A4F7A}" type="slidenum">
              <a:rPr lang="de-DE" smtClean="0"/>
              <a:t>23</a:t>
            </a:fld>
            <a:endParaRPr lang="de-DE" dirty="0"/>
          </a:p>
        </p:txBody>
      </p:sp>
      <p:grpSp>
        <p:nvGrpSpPr>
          <p:cNvPr id="30" name="Gruppieren 29"/>
          <p:cNvGrpSpPr/>
          <p:nvPr/>
        </p:nvGrpSpPr>
        <p:grpSpPr>
          <a:xfrm>
            <a:off x="1148063" y="1711784"/>
            <a:ext cx="7263353" cy="4492287"/>
            <a:chOff x="551622" y="857250"/>
            <a:chExt cx="8277474" cy="5143500"/>
          </a:xfrm>
        </p:grpSpPr>
        <p:pic>
          <p:nvPicPr>
            <p:cNvPr id="31" name="Afbeelding 14">
              <a:extLst>
                <a:ext uri="{FF2B5EF4-FFF2-40B4-BE49-F238E27FC236}">
                  <a16:creationId xmlns:a16="http://schemas.microsoft.com/office/drawing/2014/main" id="{320E752F-953A-460E-87D1-B2C09D77C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0177" y="857250"/>
              <a:ext cx="6003647" cy="5143500"/>
            </a:xfrm>
            <a:prstGeom prst="rect">
              <a:avLst/>
            </a:prstGeom>
          </p:spPr>
        </p:pic>
        <p:grpSp>
          <p:nvGrpSpPr>
            <p:cNvPr id="32" name="Gruppieren 31"/>
            <p:cNvGrpSpPr/>
            <p:nvPr/>
          </p:nvGrpSpPr>
          <p:grpSpPr>
            <a:xfrm>
              <a:off x="551622" y="1408204"/>
              <a:ext cx="8277474" cy="4515802"/>
              <a:chOff x="551622" y="1408204"/>
              <a:chExt cx="8277474" cy="4515802"/>
            </a:xfrm>
          </p:grpSpPr>
          <p:sp>
            <p:nvSpPr>
              <p:cNvPr id="34" name="Zeshoek 44">
                <a:extLst>
                  <a:ext uri="{FF2B5EF4-FFF2-40B4-BE49-F238E27FC236}">
                    <a16:creationId xmlns:a16="http://schemas.microsoft.com/office/drawing/2014/main" id="{3820FAEF-F617-4EE1-83FC-E382B4F0FF53}"/>
                  </a:ext>
                </a:extLst>
              </p:cNvPr>
              <p:cNvSpPr/>
              <p:nvPr/>
            </p:nvSpPr>
            <p:spPr>
              <a:xfrm>
                <a:off x="2535567" y="4605552"/>
                <a:ext cx="1581952" cy="1318454"/>
              </a:xfrm>
              <a:prstGeom prst="hexagon">
                <a:avLst>
                  <a:gd name="adj" fmla="val 25000"/>
                  <a:gd name="vf" fmla="val 115470"/>
                </a:avLst>
              </a:prstGeom>
              <a:blipFill>
                <a:blip r:embed="rId3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GB" sz="1800" dirty="0"/>
              </a:p>
            </p:txBody>
          </p:sp>
          <p:sp>
            <p:nvSpPr>
              <p:cNvPr id="35" name="Zeshoek 46">
                <a:extLst>
                  <a:ext uri="{FF2B5EF4-FFF2-40B4-BE49-F238E27FC236}">
                    <a16:creationId xmlns:a16="http://schemas.microsoft.com/office/drawing/2014/main" id="{0F981574-98DF-4DDF-B4A3-6F2F0F6CD8E1}"/>
                  </a:ext>
                </a:extLst>
              </p:cNvPr>
              <p:cNvSpPr/>
              <p:nvPr/>
            </p:nvSpPr>
            <p:spPr>
              <a:xfrm>
                <a:off x="4960963" y="1408204"/>
                <a:ext cx="1581952" cy="1318454"/>
              </a:xfrm>
              <a:prstGeom prst="hexagon">
                <a:avLst>
                  <a:gd name="adj" fmla="val 25000"/>
                  <a:gd name="vf" fmla="val 115470"/>
                </a:avLst>
              </a:prstGeom>
              <a:blipFill>
                <a:blip r:embed="rId4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GB" sz="1800" dirty="0"/>
              </a:p>
            </p:txBody>
          </p:sp>
          <p:sp>
            <p:nvSpPr>
              <p:cNvPr id="36" name="Zeshoek 48">
                <a:extLst>
                  <a:ext uri="{FF2B5EF4-FFF2-40B4-BE49-F238E27FC236}">
                    <a16:creationId xmlns:a16="http://schemas.microsoft.com/office/drawing/2014/main" id="{8A2943C8-B0BC-42D4-8849-6C4F349B537F}"/>
                  </a:ext>
                </a:extLst>
              </p:cNvPr>
              <p:cNvSpPr/>
              <p:nvPr/>
            </p:nvSpPr>
            <p:spPr>
              <a:xfrm>
                <a:off x="1149138" y="2383784"/>
                <a:ext cx="1581952" cy="1318454"/>
              </a:xfrm>
              <a:prstGeom prst="hexagon">
                <a:avLst>
                  <a:gd name="adj" fmla="val 25000"/>
                  <a:gd name="vf" fmla="val 115470"/>
                </a:avLst>
              </a:prstGeom>
              <a:blipFill>
                <a:blip r:embed="rId5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GB" sz="18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7" name="Zeshoek 49">
                <a:extLst>
                  <a:ext uri="{FF2B5EF4-FFF2-40B4-BE49-F238E27FC236}">
                    <a16:creationId xmlns:a16="http://schemas.microsoft.com/office/drawing/2014/main" id="{EC7EAF71-5B56-4D39-AAB4-F79A6DAC91C2}"/>
                  </a:ext>
                </a:extLst>
              </p:cNvPr>
              <p:cNvSpPr/>
              <p:nvPr/>
            </p:nvSpPr>
            <p:spPr>
              <a:xfrm>
                <a:off x="6421983" y="3744392"/>
                <a:ext cx="1581952" cy="1318454"/>
              </a:xfrm>
              <a:prstGeom prst="hexagon">
                <a:avLst>
                  <a:gd name="adj" fmla="val 25000"/>
                  <a:gd name="vf" fmla="val 115470"/>
                </a:avLst>
              </a:prstGeom>
              <a:blipFill>
                <a:blip r:embed="rId6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GB" sz="1800" dirty="0"/>
              </a:p>
            </p:txBody>
          </p:sp>
          <p:pic>
            <p:nvPicPr>
              <p:cNvPr id="38" name="Picture 4" descr="Weinbauinstitut | Staatsweingut Freiburg | Staatsweingut Freiburg (EN)">
                <a:extLst>
                  <a:ext uri="{FF2B5EF4-FFF2-40B4-BE49-F238E27FC236}">
                    <a16:creationId xmlns:a16="http://schemas.microsoft.com/office/drawing/2014/main" id="{F5386E34-3040-4B64-BAF2-7EA1D62E7E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18557" y="1800091"/>
                <a:ext cx="2010539" cy="7525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6">
                <a:extLst>
                  <a:ext uri="{FF2B5EF4-FFF2-40B4-BE49-F238E27FC236}">
                    <a16:creationId xmlns:a16="http://schemas.microsoft.com/office/drawing/2014/main" id="{17830208-65BF-4C4D-BE5E-52EB59EC7B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538" b="21349"/>
              <a:stretch/>
            </p:blipFill>
            <p:spPr bwMode="auto">
              <a:xfrm>
                <a:off x="6818557" y="2833834"/>
                <a:ext cx="2010539" cy="7290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Afbeelding 18">
                <a:extLst>
                  <a:ext uri="{FF2B5EF4-FFF2-40B4-BE49-F238E27FC236}">
                    <a16:creationId xmlns:a16="http://schemas.microsoft.com/office/drawing/2014/main" id="{75D7BF42-8903-4329-8BB4-3DEEC7893E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7628" y="4676233"/>
                <a:ext cx="1097635" cy="1042915"/>
              </a:xfrm>
              <a:prstGeom prst="rect">
                <a:avLst/>
              </a:prstGeom>
            </p:spPr>
          </p:pic>
          <p:pic>
            <p:nvPicPr>
              <p:cNvPr id="41" name="Picture 2" descr="Home">
                <a:extLst>
                  <a:ext uri="{FF2B5EF4-FFF2-40B4-BE49-F238E27FC236}">
                    <a16:creationId xmlns:a16="http://schemas.microsoft.com/office/drawing/2014/main" id="{784C284C-3C17-4240-87AC-18EE620875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622" y="3865929"/>
                <a:ext cx="1581728" cy="6524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2" name="Rechte verbindingslijn met pijl 3">
                <a:extLst>
                  <a:ext uri="{FF2B5EF4-FFF2-40B4-BE49-F238E27FC236}">
                    <a16:creationId xmlns:a16="http://schemas.microsoft.com/office/drawing/2014/main" id="{A76050DA-EC9F-4C9B-AE76-2A507506AF81}"/>
                  </a:ext>
                </a:extLst>
              </p:cNvPr>
              <p:cNvCxnSpPr/>
              <p:nvPr/>
            </p:nvCxnSpPr>
            <p:spPr>
              <a:xfrm flipV="1">
                <a:off x="2264229" y="3865929"/>
                <a:ext cx="1469572" cy="326231"/>
              </a:xfrm>
              <a:prstGeom prst="straightConnector1">
                <a:avLst/>
              </a:prstGeom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3" name="Rechte verbindingslijn met pijl 23">
                <a:extLst>
                  <a:ext uri="{FF2B5EF4-FFF2-40B4-BE49-F238E27FC236}">
                    <a16:creationId xmlns:a16="http://schemas.microsoft.com/office/drawing/2014/main" id="{1A7B5BB3-3A8B-441D-AF8C-B6266878C2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26772" y="3902109"/>
                <a:ext cx="1889524" cy="1160738"/>
              </a:xfrm>
              <a:prstGeom prst="straightConnector1">
                <a:avLst/>
              </a:prstGeom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4" name="Rechte verbindingslijn met pijl 26">
                <a:extLst>
                  <a:ext uri="{FF2B5EF4-FFF2-40B4-BE49-F238E27FC236}">
                    <a16:creationId xmlns:a16="http://schemas.microsoft.com/office/drawing/2014/main" id="{E542BD95-7F71-49C0-B0D5-B387BD18C411}"/>
                  </a:ext>
                </a:extLst>
              </p:cNvPr>
              <p:cNvCxnSpPr>
                <a:cxnSpLocks/>
                <a:stCxn id="38" idx="1"/>
              </p:cNvCxnSpPr>
              <p:nvPr/>
            </p:nvCxnSpPr>
            <p:spPr>
              <a:xfrm flipH="1">
                <a:off x="4129237" y="2176342"/>
                <a:ext cx="2689320" cy="2015817"/>
              </a:xfrm>
              <a:prstGeom prst="straightConnector1">
                <a:avLst/>
              </a:prstGeom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45" name="Rechte verbindingslijn met pijl 31">
                <a:extLst>
                  <a:ext uri="{FF2B5EF4-FFF2-40B4-BE49-F238E27FC236}">
                    <a16:creationId xmlns:a16="http://schemas.microsoft.com/office/drawing/2014/main" id="{6E0DCBEE-A360-44CB-A850-85E3D783587D}"/>
                  </a:ext>
                </a:extLst>
              </p:cNvPr>
              <p:cNvCxnSpPr>
                <a:cxnSpLocks/>
                <a:stCxn id="39" idx="1"/>
              </p:cNvCxnSpPr>
              <p:nvPr/>
            </p:nvCxnSpPr>
            <p:spPr>
              <a:xfrm flipH="1">
                <a:off x="4342595" y="3198373"/>
                <a:ext cx="2475962" cy="1407179"/>
              </a:xfrm>
              <a:prstGeom prst="straightConnector1">
                <a:avLst/>
              </a:prstGeom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0362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4177" y="814013"/>
            <a:ext cx="6098512" cy="1325563"/>
          </a:xfrm>
        </p:spPr>
        <p:txBody>
          <a:bodyPr/>
          <a:lstStyle/>
          <a:p>
            <a:r>
              <a:rPr lang="de-DE" dirty="0" smtClean="0"/>
              <a:t>„Ganztraubenpressung“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16" y="2430607"/>
            <a:ext cx="4389120" cy="2926080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24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77" y="2430607"/>
            <a:ext cx="438912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0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0338" y="531382"/>
            <a:ext cx="5634038" cy="1325563"/>
          </a:xfrm>
        </p:spPr>
        <p:txBody>
          <a:bodyPr/>
          <a:lstStyle/>
          <a:p>
            <a:r>
              <a:rPr lang="de-DE" dirty="0" smtClean="0"/>
              <a:t>Pressausbeute SPWI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25</a:t>
            </a:fld>
            <a:endParaRPr lang="de-DE"/>
          </a:p>
        </p:txBody>
      </p:sp>
      <p:grpSp>
        <p:nvGrpSpPr>
          <p:cNvPr id="6" name="Gruppieren 5"/>
          <p:cNvGrpSpPr/>
          <p:nvPr/>
        </p:nvGrpSpPr>
        <p:grpSpPr>
          <a:xfrm>
            <a:off x="620338" y="1856945"/>
            <a:ext cx="7696348" cy="4247764"/>
            <a:chOff x="1529345" y="1520890"/>
            <a:chExt cx="7484026" cy="5225143"/>
          </a:xfrm>
        </p:grpSpPr>
        <p:graphicFrame>
          <p:nvGraphicFramePr>
            <p:cNvPr id="7" name="Diagramm 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42123549"/>
                </p:ext>
              </p:extLst>
            </p:nvPr>
          </p:nvGraphicFramePr>
          <p:xfrm>
            <a:off x="1529345" y="1520890"/>
            <a:ext cx="6858875" cy="52251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Textfeld 7"/>
            <p:cNvSpPr txBox="1"/>
            <p:nvPr/>
          </p:nvSpPr>
          <p:spPr>
            <a:xfrm>
              <a:off x="8388220" y="1520890"/>
              <a:ext cx="625151" cy="33855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2021</a:t>
              </a:r>
              <a:endParaRPr lang="de-DE" sz="1600" dirty="0"/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8388220" y="1994722"/>
              <a:ext cx="620097" cy="33855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2022</a:t>
              </a:r>
              <a:endParaRPr lang="de-DE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5894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kt 1"/>
          <p:cNvGraphicFramePr>
            <a:graphicFrameLocks noChangeAspect="1"/>
          </p:cNvGraphicFramePr>
          <p:nvPr>
            <p:extLst/>
          </p:nvPr>
        </p:nvGraphicFramePr>
        <p:xfrm>
          <a:off x="1210866" y="1482952"/>
          <a:ext cx="6722269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1" name="Graph" r:id="rId3" imgW="3920760" imgH="3000960" progId="Origin95.Graph">
                  <p:embed/>
                </p:oleObj>
              </mc:Choice>
              <mc:Fallback>
                <p:oleObj name="Graph" r:id="rId3" imgW="3920760" imgH="3000960" progId="Origin95.Graph">
                  <p:embed/>
                  <p:pic>
                    <p:nvPicPr>
                      <p:cNvPr id="4098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0866" y="1482952"/>
                        <a:ext cx="6722269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5F75478-B1D5-4862-98B4-EE734FCC1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436DD1-40AC-42B6-B407-708B0C451B46}" type="slidenum">
              <a:rPr lang="de-DE"/>
              <a:pPr>
                <a:defRPr/>
              </a:pPr>
              <a:t>26</a:t>
            </a:fld>
            <a:endParaRPr lang="de-DE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370955" y="1071708"/>
            <a:ext cx="563403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Reifestand  Lese 21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198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kt 1"/>
          <p:cNvGraphicFramePr>
            <a:graphicFrameLocks noChangeAspect="1"/>
          </p:cNvGraphicFramePr>
          <p:nvPr>
            <p:extLst/>
          </p:nvPr>
        </p:nvGraphicFramePr>
        <p:xfrm>
          <a:off x="1210866" y="1482952"/>
          <a:ext cx="6722269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5" name="Graph" r:id="rId3" imgW="3920760" imgH="3000960" progId="Origin95.Graph">
                  <p:embed/>
                </p:oleObj>
              </mc:Choice>
              <mc:Fallback>
                <p:oleObj name="Graph" r:id="rId3" imgW="3920760" imgH="3000960" progId="Origin95.Graph">
                  <p:embed/>
                  <p:pic>
                    <p:nvPicPr>
                      <p:cNvPr id="3074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0866" y="1482952"/>
                        <a:ext cx="6722269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3B46C7E-10B1-44B6-92E4-8106BAE9A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91E7C9-47CE-464F-AABA-611E5C647C1A}" type="slidenum">
              <a:rPr lang="de-DE"/>
              <a:pPr>
                <a:defRPr/>
              </a:pPr>
              <a:t>27</a:t>
            </a:fld>
            <a:endParaRPr lang="de-DE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454082" y="980268"/>
            <a:ext cx="563403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Verhältnis Äs/</a:t>
            </a:r>
            <a:r>
              <a:rPr lang="de-DE" dirty="0" err="1" smtClean="0"/>
              <a:t>Ws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860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28</a:t>
            </a:fld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358" y="1416102"/>
            <a:ext cx="6379436" cy="488177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090057" y="339635"/>
            <a:ext cx="5138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Aromatische und Analytische Unreife bei </a:t>
            </a:r>
            <a:r>
              <a:rPr lang="de-DE" sz="2800" dirty="0" err="1" smtClean="0"/>
              <a:t>Muscaris</a:t>
            </a:r>
            <a:r>
              <a:rPr lang="de-DE" sz="2800" dirty="0" smtClean="0"/>
              <a:t> SGW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409704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589569"/>
            <a:ext cx="7143750" cy="1325563"/>
          </a:xfrm>
        </p:spPr>
        <p:txBody>
          <a:bodyPr/>
          <a:lstStyle/>
          <a:p>
            <a:r>
              <a:rPr lang="de-DE" dirty="0" err="1" smtClean="0"/>
              <a:t>Rosébereitung</a:t>
            </a:r>
            <a:r>
              <a:rPr lang="de-DE" dirty="0" smtClean="0"/>
              <a:t> mit PIWIs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half" idx="1"/>
          </p:nvPr>
        </p:nvSpPr>
        <p:spPr>
          <a:xfrm>
            <a:off x="628650" y="1915132"/>
            <a:ext cx="3886200" cy="4351338"/>
          </a:xfrm>
        </p:spPr>
        <p:txBody>
          <a:bodyPr/>
          <a:lstStyle/>
          <a:p>
            <a:r>
              <a:rPr lang="de-DE" dirty="0" smtClean="0"/>
              <a:t>intensive Farbe </a:t>
            </a:r>
          </a:p>
          <a:p>
            <a:r>
              <a:rPr lang="de-DE" dirty="0" smtClean="0"/>
              <a:t>hohe Phenolgehalte</a:t>
            </a:r>
          </a:p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29</a:t>
            </a:fld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06594" y="2578630"/>
            <a:ext cx="3980984" cy="2653990"/>
          </a:xfrm>
          <a:prstGeom prst="rect">
            <a:avLst/>
          </a:prstGeom>
        </p:spPr>
      </p:pic>
      <p:sp>
        <p:nvSpPr>
          <p:cNvPr id="10" name="Pfeil nach unten 9"/>
          <p:cNvSpPr/>
          <p:nvPr/>
        </p:nvSpPr>
        <p:spPr>
          <a:xfrm>
            <a:off x="822960" y="2975957"/>
            <a:ext cx="3225338" cy="1612669"/>
          </a:xfrm>
          <a:prstGeom prst="downArrow">
            <a:avLst/>
          </a:prstGeom>
          <a:solidFill>
            <a:srgbClr val="5AA62E"/>
          </a:solidFill>
          <a:ln>
            <a:solidFill>
              <a:srgbClr val="5AA6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Vermeidung</a:t>
            </a:r>
          </a:p>
          <a:p>
            <a:pPr algn="ctr"/>
            <a:r>
              <a:rPr lang="de-DE" dirty="0" smtClean="0"/>
              <a:t>Bitterkeit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628650" y="4828808"/>
            <a:ext cx="43226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R</a:t>
            </a:r>
            <a:r>
              <a:rPr lang="de-DE" sz="2800" dirty="0" smtClean="0"/>
              <a:t>eduktion des Rotweinanteils (</a:t>
            </a:r>
            <a:r>
              <a:rPr lang="de-DE" sz="2800" dirty="0" err="1" smtClean="0"/>
              <a:t>Rotling</a:t>
            </a:r>
            <a:r>
              <a:rPr lang="de-DE" sz="2800" dirty="0" smtClean="0"/>
              <a:t>)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46372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23212" y="227370"/>
            <a:ext cx="5379077" cy="1325563"/>
          </a:xfrm>
        </p:spPr>
        <p:txBody>
          <a:bodyPr>
            <a:normAutofit/>
          </a:bodyPr>
          <a:lstStyle/>
          <a:p>
            <a:r>
              <a:rPr lang="de-DE" dirty="0" smtClean="0"/>
              <a:t>Wichtige Freiburger PIWI Sorten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3471" b="9535"/>
          <a:stretch/>
        </p:blipFill>
        <p:spPr>
          <a:xfrm>
            <a:off x="1517576" y="1419111"/>
            <a:ext cx="6108848" cy="4887283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027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697" y="869192"/>
            <a:ext cx="8209395" cy="1325563"/>
          </a:xfrm>
        </p:spPr>
        <p:txBody>
          <a:bodyPr/>
          <a:lstStyle/>
          <a:p>
            <a:r>
              <a:rPr lang="de-DE" dirty="0" err="1" smtClean="0"/>
              <a:t>Stilistiken</a:t>
            </a:r>
            <a:r>
              <a:rPr lang="de-DE" dirty="0" smtClean="0"/>
              <a:t>-Versuch 2021 &amp; 2022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30</a:t>
            </a:fld>
            <a:endParaRPr lang="de-DE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344487"/>
              </p:ext>
            </p:extLst>
          </p:nvPr>
        </p:nvGraphicFramePr>
        <p:xfrm>
          <a:off x="480242" y="2194755"/>
          <a:ext cx="8210550" cy="38745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46089">
                  <a:extLst>
                    <a:ext uri="{9D8B030D-6E8A-4147-A177-3AD203B41FA5}">
                      <a16:colId xmlns:a16="http://schemas.microsoft.com/office/drawing/2014/main" val="1472047568"/>
                    </a:ext>
                  </a:extLst>
                </a:gridCol>
                <a:gridCol w="2705879">
                  <a:extLst>
                    <a:ext uri="{9D8B030D-6E8A-4147-A177-3AD203B41FA5}">
                      <a16:colId xmlns:a16="http://schemas.microsoft.com/office/drawing/2014/main" val="3843621325"/>
                    </a:ext>
                  </a:extLst>
                </a:gridCol>
                <a:gridCol w="2025983">
                  <a:extLst>
                    <a:ext uri="{9D8B030D-6E8A-4147-A177-3AD203B41FA5}">
                      <a16:colId xmlns:a16="http://schemas.microsoft.com/office/drawing/2014/main" val="815751837"/>
                    </a:ext>
                  </a:extLst>
                </a:gridCol>
                <a:gridCol w="2132599">
                  <a:extLst>
                    <a:ext uri="{9D8B030D-6E8A-4147-A177-3AD203B41FA5}">
                      <a16:colId xmlns:a16="http://schemas.microsoft.com/office/drawing/2014/main" val="3519383123"/>
                    </a:ext>
                  </a:extLst>
                </a:gridCol>
              </a:tblGrid>
              <a:tr h="386080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Stilistik</a:t>
                      </a:r>
                      <a:endParaRPr lang="de-DE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Beschreibung</a:t>
                      </a:r>
                      <a:endParaRPr lang="de-DE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Verw. Rebsorten</a:t>
                      </a:r>
                      <a:endParaRPr lang="de-DE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Herstellungsformen</a:t>
                      </a:r>
                      <a:endParaRPr lang="de-DE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1571751"/>
                  </a:ext>
                </a:extLst>
              </a:tr>
              <a:tr h="1183011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Prosecco</a:t>
                      </a:r>
                      <a:endParaRPr lang="de-DE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 smtClean="0"/>
                        <a:t>Moderate</a:t>
                      </a:r>
                      <a:r>
                        <a:rPr lang="de-DE" sz="1600" baseline="0" dirty="0" smtClean="0"/>
                        <a:t> Säure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baseline="0" dirty="0" smtClean="0"/>
                        <a:t>Harmonische Süße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baseline="0" dirty="0" smtClean="0"/>
                        <a:t>Fruchtig</a:t>
                      </a:r>
                      <a:endParaRPr lang="de-DE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Souvignier</a:t>
                      </a:r>
                      <a:r>
                        <a:rPr lang="de-DE" sz="1600" baseline="0" dirty="0" smtClean="0"/>
                        <a:t> Gris</a:t>
                      </a:r>
                      <a:endParaRPr lang="de-DE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 smtClean="0"/>
                        <a:t>Tankgärung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baseline="0" dirty="0" smtClean="0"/>
                        <a:t>Flaschengärung</a:t>
                      </a:r>
                      <a:endParaRPr lang="de-DE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732041685"/>
                  </a:ext>
                </a:extLst>
              </a:tr>
              <a:tr h="606051"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Cremant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 smtClean="0"/>
                        <a:t>Straffe</a:t>
                      </a:r>
                      <a:r>
                        <a:rPr lang="de-DE" sz="1600" baseline="0" dirty="0" smtClean="0"/>
                        <a:t> Säure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baseline="0" dirty="0" smtClean="0"/>
                        <a:t>Hefenoten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 err="1" smtClean="0"/>
                        <a:t>Souvignier</a:t>
                      </a:r>
                      <a:r>
                        <a:rPr lang="de-DE" sz="1600" dirty="0" smtClean="0"/>
                        <a:t> Gris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 smtClean="0"/>
                        <a:t>Johanniter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 smtClean="0"/>
                        <a:t>Flaschengärung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1604635"/>
                  </a:ext>
                </a:extLst>
              </a:tr>
              <a:tr h="855744"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Moscato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 smtClean="0"/>
                        <a:t>Süß</a:t>
                      </a:r>
                      <a:r>
                        <a:rPr lang="de-DE" sz="1600" baseline="0" dirty="0" smtClean="0"/>
                        <a:t> und fruchtig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smtClean="0"/>
                        <a:t>Muscaris</a:t>
                      </a:r>
                      <a:endParaRPr lang="de-DE" sz="16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smtClean="0"/>
                        <a:t>Muscaris    </a:t>
                      </a:r>
                      <a:r>
                        <a:rPr lang="de-DE" sz="1600" baseline="0" smtClean="0"/>
                        <a:t> </a:t>
                      </a:r>
                      <a:r>
                        <a:rPr lang="de-DE" sz="1600" baseline="0" dirty="0" smtClean="0"/>
                        <a:t>späte Lese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 smtClean="0"/>
                        <a:t>Tankgärung</a:t>
                      </a:r>
                      <a:r>
                        <a:rPr lang="de-DE" sz="1600" baseline="0" dirty="0" smtClean="0"/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baseline="0" dirty="0" err="1" smtClean="0"/>
                        <a:t>Carbonisierung</a:t>
                      </a:r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407118"/>
                  </a:ext>
                </a:extLst>
              </a:tr>
              <a:tr h="843623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Fruchtiger Rosé</a:t>
                      </a:r>
                      <a:endParaRPr lang="de-DE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 smtClean="0"/>
                        <a:t>Ausgewogene</a:t>
                      </a:r>
                      <a:r>
                        <a:rPr lang="de-DE" sz="1600" baseline="0" dirty="0" smtClean="0"/>
                        <a:t> Säure Süße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baseline="0" dirty="0" smtClean="0"/>
                        <a:t>fruchtig</a:t>
                      </a:r>
                      <a:endParaRPr lang="de-DE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 err="1" smtClean="0"/>
                        <a:t>Souvignier</a:t>
                      </a:r>
                      <a:r>
                        <a:rPr lang="de-DE" sz="1600" dirty="0" smtClean="0"/>
                        <a:t> Gris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 err="1" smtClean="0"/>
                        <a:t>Muscaris</a:t>
                      </a:r>
                      <a:r>
                        <a:rPr lang="de-DE" sz="1600" baseline="0" dirty="0" smtClean="0"/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baseline="0" dirty="0" smtClean="0"/>
                        <a:t>Cabernet Cantor</a:t>
                      </a:r>
                      <a:endParaRPr lang="de-DE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dirty="0" smtClean="0"/>
                        <a:t>Tankgärung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600" baseline="0" dirty="0" smtClean="0"/>
                        <a:t>Flaschengärung</a:t>
                      </a:r>
                      <a:endParaRPr lang="de-DE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9266264"/>
                  </a:ext>
                </a:extLst>
              </a:tr>
            </a:tbl>
          </a:graphicData>
        </a:graphic>
      </p:graphicFrame>
      <p:sp>
        <p:nvSpPr>
          <p:cNvPr id="8" name="Rechteck 7"/>
          <p:cNvSpPr/>
          <p:nvPr/>
        </p:nvSpPr>
        <p:spPr>
          <a:xfrm>
            <a:off x="480242" y="2669735"/>
            <a:ext cx="8210550" cy="96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480242" y="3787335"/>
            <a:ext cx="8210550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491787" y="4453824"/>
            <a:ext cx="8210550" cy="678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480242" y="5255570"/>
            <a:ext cx="8210550" cy="9152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545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16931" y="129994"/>
            <a:ext cx="5634038" cy="1325563"/>
          </a:xfrm>
        </p:spPr>
        <p:txBody>
          <a:bodyPr/>
          <a:lstStyle/>
          <a:p>
            <a:r>
              <a:rPr lang="de-DE" dirty="0" smtClean="0"/>
              <a:t>Rosé und Farbe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825625"/>
            <a:ext cx="4102100" cy="4351338"/>
          </a:xfrm>
        </p:spPr>
        <p:txBody>
          <a:bodyPr/>
          <a:lstStyle/>
          <a:p>
            <a:r>
              <a:rPr lang="de-DE" dirty="0"/>
              <a:t>Provence </a:t>
            </a:r>
            <a:r>
              <a:rPr lang="de-DE" dirty="0" smtClean="0"/>
              <a:t>Stilistik – </a:t>
            </a:r>
          </a:p>
          <a:p>
            <a:pPr marL="457200" lvl="1" indent="0">
              <a:buNone/>
            </a:pPr>
            <a:r>
              <a:rPr lang="de-DE" dirty="0" smtClean="0"/>
              <a:t>Wie können wir aus den Rebsorten einen farblich ansprechenden Rosé erzeugen</a:t>
            </a:r>
            <a:r>
              <a:rPr lang="de-DE" dirty="0"/>
              <a:t>?</a:t>
            </a:r>
            <a:r>
              <a:rPr lang="de-DE" dirty="0" smtClean="0"/>
              <a:t> </a:t>
            </a:r>
          </a:p>
          <a:p>
            <a:endParaRPr lang="de-DE" dirty="0" smtClean="0"/>
          </a:p>
          <a:p>
            <a:r>
              <a:rPr lang="de-DE" dirty="0" smtClean="0"/>
              <a:t>Auswirkungen auf </a:t>
            </a:r>
            <a:r>
              <a:rPr lang="de-DE" dirty="0"/>
              <a:t>A</a:t>
            </a:r>
            <a:r>
              <a:rPr lang="de-DE" dirty="0" smtClean="0"/>
              <a:t>nalytik und Sensorik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31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20492" t="8343" r="18791" b="24551"/>
          <a:stretch/>
        </p:blipFill>
        <p:spPr>
          <a:xfrm>
            <a:off x="4933950" y="1542763"/>
            <a:ext cx="3689350" cy="305818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118100" y="4600947"/>
            <a:ext cx="3625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eigene Aufnahme – Viktualienmarkt München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7885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88077" y="722178"/>
            <a:ext cx="5880303" cy="1325563"/>
          </a:xfrm>
        </p:spPr>
        <p:txBody>
          <a:bodyPr/>
          <a:lstStyle/>
          <a:p>
            <a:r>
              <a:rPr lang="de-DE" dirty="0" smtClean="0"/>
              <a:t>Farbeinstellung mit SR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7" t="29683" r="119" b="13960"/>
          <a:stretch/>
        </p:blipFill>
        <p:spPr>
          <a:xfrm>
            <a:off x="1102374" y="2202872"/>
            <a:ext cx="6939253" cy="2452256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32</a:t>
            </a:fld>
            <a:endParaRPr lang="de-DE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/>
          </p:nvPr>
        </p:nvGraphicFramePr>
        <p:xfrm>
          <a:off x="1179467" y="4655128"/>
          <a:ext cx="6862160" cy="436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7770">
                  <a:extLst>
                    <a:ext uri="{9D8B030D-6E8A-4147-A177-3AD203B41FA5}">
                      <a16:colId xmlns:a16="http://schemas.microsoft.com/office/drawing/2014/main" val="642850772"/>
                    </a:ext>
                  </a:extLst>
                </a:gridCol>
                <a:gridCol w="857770">
                  <a:extLst>
                    <a:ext uri="{9D8B030D-6E8A-4147-A177-3AD203B41FA5}">
                      <a16:colId xmlns:a16="http://schemas.microsoft.com/office/drawing/2014/main" val="594707473"/>
                    </a:ext>
                  </a:extLst>
                </a:gridCol>
                <a:gridCol w="857770">
                  <a:extLst>
                    <a:ext uri="{9D8B030D-6E8A-4147-A177-3AD203B41FA5}">
                      <a16:colId xmlns:a16="http://schemas.microsoft.com/office/drawing/2014/main" val="3207365366"/>
                    </a:ext>
                  </a:extLst>
                </a:gridCol>
                <a:gridCol w="857770">
                  <a:extLst>
                    <a:ext uri="{9D8B030D-6E8A-4147-A177-3AD203B41FA5}">
                      <a16:colId xmlns:a16="http://schemas.microsoft.com/office/drawing/2014/main" val="2821967283"/>
                    </a:ext>
                  </a:extLst>
                </a:gridCol>
                <a:gridCol w="857770">
                  <a:extLst>
                    <a:ext uri="{9D8B030D-6E8A-4147-A177-3AD203B41FA5}">
                      <a16:colId xmlns:a16="http://schemas.microsoft.com/office/drawing/2014/main" val="3895663451"/>
                    </a:ext>
                  </a:extLst>
                </a:gridCol>
                <a:gridCol w="857770">
                  <a:extLst>
                    <a:ext uri="{9D8B030D-6E8A-4147-A177-3AD203B41FA5}">
                      <a16:colId xmlns:a16="http://schemas.microsoft.com/office/drawing/2014/main" val="4288241946"/>
                    </a:ext>
                  </a:extLst>
                </a:gridCol>
                <a:gridCol w="857770">
                  <a:extLst>
                    <a:ext uri="{9D8B030D-6E8A-4147-A177-3AD203B41FA5}">
                      <a16:colId xmlns:a16="http://schemas.microsoft.com/office/drawing/2014/main" val="2123147028"/>
                    </a:ext>
                  </a:extLst>
                </a:gridCol>
                <a:gridCol w="857770">
                  <a:extLst>
                    <a:ext uri="{9D8B030D-6E8A-4147-A177-3AD203B41FA5}">
                      <a16:colId xmlns:a16="http://schemas.microsoft.com/office/drawing/2014/main" val="2870359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Miraval</a:t>
                      </a:r>
                      <a:r>
                        <a:rPr lang="de-D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Grundwein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0,2 % FSR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0,4 % FSR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0,6 % FSR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0,8 % FSR</a:t>
                      </a:r>
                    </a:p>
                    <a:p>
                      <a:pPr algn="l" fontAlgn="b"/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1,0 % FSR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1,5 % FSR</a:t>
                      </a:r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271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315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13016" y="243206"/>
            <a:ext cx="5634038" cy="1325563"/>
          </a:xfrm>
        </p:spPr>
        <p:txBody>
          <a:bodyPr/>
          <a:lstStyle/>
          <a:p>
            <a:r>
              <a:rPr lang="de-DE" dirty="0" smtClean="0"/>
              <a:t>Farbe der SR-Reihe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33</a:t>
            </a:fld>
            <a:endParaRPr lang="de-DE"/>
          </a:p>
        </p:txBody>
      </p:sp>
      <p:graphicFrame>
        <p:nvGraphicFramePr>
          <p:cNvPr id="6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4936138"/>
              </p:ext>
            </p:extLst>
          </p:nvPr>
        </p:nvGraphicFramePr>
        <p:xfrm>
          <a:off x="1045403" y="1431927"/>
          <a:ext cx="6722269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Graph" r:id="rId3" imgW="3920760" imgH="3000960" progId="Origin95.Graph">
                  <p:embed/>
                </p:oleObj>
              </mc:Choice>
              <mc:Fallback>
                <p:oleObj name="Graph" r:id="rId3" imgW="3920760" imgH="3000960" progId="Origin95.Graph">
                  <p:embed/>
                  <p:pic>
                    <p:nvPicPr>
                      <p:cNvPr id="6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5403" y="1431927"/>
                        <a:ext cx="6722269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370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47850" y="283353"/>
            <a:ext cx="5634038" cy="1325563"/>
          </a:xfrm>
        </p:spPr>
        <p:txBody>
          <a:bodyPr/>
          <a:lstStyle/>
          <a:p>
            <a:r>
              <a:rPr lang="de-DE" dirty="0" smtClean="0"/>
              <a:t>WBI Rosé-Farbfächer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524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82" y="3479860"/>
            <a:ext cx="2661920" cy="2661920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35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2890" y="730886"/>
            <a:ext cx="5634038" cy="1325563"/>
          </a:xfrm>
        </p:spPr>
        <p:txBody>
          <a:bodyPr/>
          <a:lstStyle/>
          <a:p>
            <a:r>
              <a:rPr lang="de-DE" dirty="0" smtClean="0"/>
              <a:t>rote PIWIs</a:t>
            </a:r>
            <a:endParaRPr lang="de-DE" dirty="0"/>
          </a:p>
        </p:txBody>
      </p:sp>
      <p:sp>
        <p:nvSpPr>
          <p:cNvPr id="7" name="Wolkenförmige Legende 6"/>
          <p:cNvSpPr/>
          <p:nvPr/>
        </p:nvSpPr>
        <p:spPr>
          <a:xfrm>
            <a:off x="3307542" y="1027907"/>
            <a:ext cx="3757353" cy="2709950"/>
          </a:xfrm>
          <a:prstGeom prst="cloudCallout">
            <a:avLst/>
          </a:prstGeom>
          <a:solidFill>
            <a:srgbClr val="59A52E"/>
          </a:solidFill>
          <a:ln>
            <a:solidFill>
              <a:srgbClr val="5AA6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Bei den roten PIWI Sorten gibt es ja noch keine die sich etabliert hat!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2773451" y="5950394"/>
            <a:ext cx="205216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/>
              <a:t>https://www.flaticon.com/authors/iconixar</a:t>
            </a:r>
          </a:p>
        </p:txBody>
      </p:sp>
    </p:spTree>
    <p:extLst>
      <p:ext uri="{BB962C8B-B14F-4D97-AF65-F5344CB8AC3E}">
        <p14:creationId xmlns:p14="http://schemas.microsoft.com/office/powerpoint/2010/main" val="121020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36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195973" y="6457175"/>
            <a:ext cx="81713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Die </a:t>
            </a:r>
            <a:r>
              <a:rPr lang="en-US" sz="1600" dirty="0" err="1"/>
              <a:t>Daten</a:t>
            </a:r>
            <a:r>
              <a:rPr lang="en-US" sz="1600" dirty="0"/>
              <a:t> stamen </a:t>
            </a:r>
            <a:r>
              <a:rPr lang="en-US" sz="1600" dirty="0" err="1"/>
              <a:t>aus</a:t>
            </a:r>
            <a:r>
              <a:rPr lang="en-US" sz="1600" dirty="0"/>
              <a:t> </a:t>
            </a:r>
            <a:r>
              <a:rPr lang="en-US" sz="1600" dirty="0" err="1"/>
              <a:t>einem</a:t>
            </a:r>
            <a:r>
              <a:rPr lang="en-US" sz="1600" dirty="0"/>
              <a:t> </a:t>
            </a:r>
            <a:r>
              <a:rPr lang="en-US" sz="1600" dirty="0" err="1"/>
              <a:t>mehrjährigen</a:t>
            </a:r>
            <a:r>
              <a:rPr lang="en-US" sz="1600" dirty="0"/>
              <a:t> Screening </a:t>
            </a:r>
            <a:r>
              <a:rPr lang="en-US" sz="1600" dirty="0" err="1"/>
              <a:t>mit</a:t>
            </a:r>
            <a:r>
              <a:rPr lang="en-US" sz="1600" dirty="0"/>
              <a:t> </a:t>
            </a:r>
            <a:r>
              <a:rPr lang="en-US" sz="1600" dirty="0" err="1"/>
              <a:t>Versuchs</a:t>
            </a:r>
            <a:r>
              <a:rPr lang="en-US" sz="1600" dirty="0"/>
              <a:t>- und </a:t>
            </a:r>
            <a:r>
              <a:rPr lang="en-US" sz="1600" dirty="0" err="1"/>
              <a:t>Marktweinen</a:t>
            </a:r>
            <a:r>
              <a:rPr lang="en-US" sz="1600" dirty="0"/>
              <a:t>.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35" y="882237"/>
            <a:ext cx="6927076" cy="5300851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254777" y="219456"/>
            <a:ext cx="5788775" cy="1325563"/>
          </a:xfrm>
        </p:spPr>
        <p:txBody>
          <a:bodyPr/>
          <a:lstStyle/>
          <a:p>
            <a:r>
              <a:rPr lang="de-DE" dirty="0" smtClean="0"/>
              <a:t>eisenreaktive</a:t>
            </a:r>
            <a:br>
              <a:rPr lang="de-DE" dirty="0" smtClean="0"/>
            </a:br>
            <a:r>
              <a:rPr lang="de-DE" dirty="0" smtClean="0"/>
              <a:t> </a:t>
            </a:r>
            <a:r>
              <a:rPr lang="de-DE" dirty="0"/>
              <a:t>Phenole </a:t>
            </a:r>
          </a:p>
        </p:txBody>
      </p:sp>
    </p:spTree>
    <p:extLst>
      <p:ext uri="{BB962C8B-B14F-4D97-AF65-F5344CB8AC3E}">
        <p14:creationId xmlns:p14="http://schemas.microsoft.com/office/powerpoint/2010/main" val="185159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756" y="1109969"/>
            <a:ext cx="6744097" cy="516020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117815" y="234498"/>
            <a:ext cx="5634038" cy="1325563"/>
          </a:xfrm>
        </p:spPr>
        <p:txBody>
          <a:bodyPr/>
          <a:lstStyle/>
          <a:p>
            <a:r>
              <a:rPr lang="de-DE" dirty="0" smtClean="0"/>
              <a:t>Anthocyane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37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288174" y="6457175"/>
            <a:ext cx="84041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Die </a:t>
            </a:r>
            <a:r>
              <a:rPr lang="en-US" sz="1600" dirty="0" err="1"/>
              <a:t>Daten</a:t>
            </a:r>
            <a:r>
              <a:rPr lang="en-US" sz="1600" dirty="0"/>
              <a:t> stamen </a:t>
            </a:r>
            <a:r>
              <a:rPr lang="en-US" sz="1600" dirty="0" err="1"/>
              <a:t>aus</a:t>
            </a:r>
            <a:r>
              <a:rPr lang="en-US" sz="1600" dirty="0"/>
              <a:t> </a:t>
            </a:r>
            <a:r>
              <a:rPr lang="en-US" sz="1600" dirty="0" err="1"/>
              <a:t>einem</a:t>
            </a:r>
            <a:r>
              <a:rPr lang="en-US" sz="1600" dirty="0"/>
              <a:t> </a:t>
            </a:r>
            <a:r>
              <a:rPr lang="en-US" sz="1600" dirty="0" err="1"/>
              <a:t>mehrjährigen</a:t>
            </a:r>
            <a:r>
              <a:rPr lang="en-US" sz="1600" dirty="0"/>
              <a:t> Screening </a:t>
            </a:r>
            <a:r>
              <a:rPr lang="en-US" sz="1600" dirty="0" err="1"/>
              <a:t>mit</a:t>
            </a:r>
            <a:r>
              <a:rPr lang="en-US" sz="1600" dirty="0"/>
              <a:t> </a:t>
            </a:r>
            <a:r>
              <a:rPr lang="en-US" sz="1600" dirty="0" err="1"/>
              <a:t>Versuchs</a:t>
            </a:r>
            <a:r>
              <a:rPr lang="en-US" sz="1600" dirty="0"/>
              <a:t>- und </a:t>
            </a:r>
            <a:r>
              <a:rPr lang="en-US" sz="1600" dirty="0" err="1"/>
              <a:t>Marktweinen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961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333" y="684040"/>
            <a:ext cx="7352191" cy="1325563"/>
          </a:xfrm>
        </p:spPr>
        <p:txBody>
          <a:bodyPr/>
          <a:lstStyle/>
          <a:p>
            <a:r>
              <a:rPr lang="de-DE" dirty="0" smtClean="0"/>
              <a:t>Arten der Rotweinbereitung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38</a:t>
            </a:fld>
            <a:endParaRPr lang="de-DE"/>
          </a:p>
        </p:txBody>
      </p:sp>
      <p:sp>
        <p:nvSpPr>
          <p:cNvPr id="44" name="Zylinder 43"/>
          <p:cNvSpPr/>
          <p:nvPr/>
        </p:nvSpPr>
        <p:spPr>
          <a:xfrm>
            <a:off x="6526156" y="2168100"/>
            <a:ext cx="1011936" cy="2206752"/>
          </a:xfrm>
          <a:prstGeom prst="can">
            <a:avLst/>
          </a:prstGeom>
          <a:gradFill>
            <a:gsLst>
              <a:gs pos="37000">
                <a:schemeClr val="accent1">
                  <a:lumMod val="5000"/>
                  <a:lumOff val="95000"/>
                </a:schemeClr>
              </a:gs>
              <a:gs pos="60000">
                <a:srgbClr val="C00000"/>
              </a:gs>
              <a:gs pos="83000">
                <a:srgbClr val="FF0000"/>
              </a:gs>
              <a:gs pos="100000">
                <a:srgbClr val="C00000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Zylinder 4"/>
          <p:cNvSpPr/>
          <p:nvPr/>
        </p:nvSpPr>
        <p:spPr>
          <a:xfrm>
            <a:off x="1265646" y="2168100"/>
            <a:ext cx="1011936" cy="2206752"/>
          </a:xfrm>
          <a:prstGeom prst="can">
            <a:avLst/>
          </a:prstGeom>
          <a:gradFill>
            <a:gsLst>
              <a:gs pos="37000">
                <a:schemeClr val="accent1">
                  <a:lumMod val="5000"/>
                  <a:lumOff val="95000"/>
                </a:schemeClr>
              </a:gs>
              <a:gs pos="60000">
                <a:srgbClr val="C00000"/>
              </a:gs>
              <a:gs pos="83000">
                <a:srgbClr val="FF0000"/>
              </a:gs>
              <a:gs pos="100000">
                <a:srgbClr val="C00000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Zylinder 30"/>
          <p:cNvSpPr/>
          <p:nvPr/>
        </p:nvSpPr>
        <p:spPr>
          <a:xfrm>
            <a:off x="6532590" y="2168100"/>
            <a:ext cx="1011936" cy="2206752"/>
          </a:xfrm>
          <a:prstGeom prst="can">
            <a:avLst/>
          </a:prstGeom>
          <a:gradFill>
            <a:gsLst>
              <a:gs pos="76000">
                <a:schemeClr val="accent1">
                  <a:lumMod val="5000"/>
                  <a:lumOff val="95000"/>
                </a:schemeClr>
              </a:gs>
              <a:gs pos="100000">
                <a:srgbClr val="C00000"/>
              </a:gs>
              <a:gs pos="100000">
                <a:srgbClr val="FF0000"/>
              </a:gs>
              <a:gs pos="100000">
                <a:srgbClr val="C00000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Zylinder 5"/>
          <p:cNvSpPr/>
          <p:nvPr/>
        </p:nvSpPr>
        <p:spPr>
          <a:xfrm>
            <a:off x="3899118" y="2168100"/>
            <a:ext cx="1011936" cy="2206752"/>
          </a:xfrm>
          <a:prstGeom prst="can">
            <a:avLst/>
          </a:prstGeom>
          <a:gradFill>
            <a:gsLst>
              <a:gs pos="37000">
                <a:schemeClr val="accent1">
                  <a:lumMod val="5000"/>
                  <a:lumOff val="95000"/>
                </a:schemeClr>
              </a:gs>
              <a:gs pos="60000">
                <a:srgbClr val="C00000"/>
              </a:gs>
              <a:gs pos="83000">
                <a:srgbClr val="FF0000"/>
              </a:gs>
              <a:gs pos="100000">
                <a:srgbClr val="C00000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Zylinder 6"/>
          <p:cNvSpPr/>
          <p:nvPr/>
        </p:nvSpPr>
        <p:spPr>
          <a:xfrm>
            <a:off x="6518947" y="2168100"/>
            <a:ext cx="1011936" cy="2206752"/>
          </a:xfrm>
          <a:prstGeom prst="can">
            <a:avLst/>
          </a:prstGeom>
          <a:gradFill>
            <a:gsLst>
              <a:gs pos="37000">
                <a:schemeClr val="accent1">
                  <a:lumMod val="5000"/>
                  <a:lumOff val="95000"/>
                </a:schemeClr>
              </a:gs>
              <a:gs pos="60000">
                <a:srgbClr val="C00000"/>
              </a:gs>
              <a:gs pos="83000">
                <a:srgbClr val="FF0000"/>
              </a:gs>
              <a:gs pos="100000">
                <a:srgbClr val="C00000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uppieren 10"/>
          <p:cNvGrpSpPr/>
          <p:nvPr/>
        </p:nvGrpSpPr>
        <p:grpSpPr>
          <a:xfrm>
            <a:off x="1331347" y="2005540"/>
            <a:ext cx="880533" cy="1384469"/>
            <a:chOff x="1345861" y="2218267"/>
            <a:chExt cx="880533" cy="1384469"/>
          </a:xfrm>
        </p:grpSpPr>
        <p:sp>
          <p:nvSpPr>
            <p:cNvPr id="8" name="Flussdiagramm: Zusammenführung 7"/>
            <p:cNvSpPr/>
            <p:nvPr/>
          </p:nvSpPr>
          <p:spPr>
            <a:xfrm rot="10800000">
              <a:off x="1345861" y="3094736"/>
              <a:ext cx="880533" cy="508000"/>
            </a:xfrm>
            <a:prstGeom prst="flowChartSummingJunction">
              <a:avLst/>
            </a:prstGeom>
            <a:noFill/>
            <a:ln w="508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0" name="Gerader Verbinder 9"/>
            <p:cNvCxnSpPr/>
            <p:nvPr/>
          </p:nvCxnSpPr>
          <p:spPr>
            <a:xfrm>
              <a:off x="1786128" y="2218267"/>
              <a:ext cx="0" cy="111760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Freihandform 16"/>
          <p:cNvSpPr/>
          <p:nvPr/>
        </p:nvSpPr>
        <p:spPr>
          <a:xfrm>
            <a:off x="4320419" y="1690689"/>
            <a:ext cx="1223016" cy="2322970"/>
          </a:xfrm>
          <a:custGeom>
            <a:avLst/>
            <a:gdLst>
              <a:gd name="connsiteX0" fmla="*/ 575734 w 1223016"/>
              <a:gd name="connsiteY0" fmla="*/ 2143651 h 2322970"/>
              <a:gd name="connsiteX1" fmla="*/ 1134534 w 1223016"/>
              <a:gd name="connsiteY1" fmla="*/ 2126718 h 2322970"/>
              <a:gd name="connsiteX2" fmla="*/ 1117600 w 1223016"/>
              <a:gd name="connsiteY2" fmla="*/ 145518 h 2322970"/>
              <a:gd name="connsiteX3" fmla="*/ 135467 w 1223016"/>
              <a:gd name="connsiteY3" fmla="*/ 230184 h 2322970"/>
              <a:gd name="connsiteX4" fmla="*/ 0 w 1223016"/>
              <a:gd name="connsiteY4" fmla="*/ 873651 h 2322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3016" h="2322970">
                <a:moveTo>
                  <a:pt x="575734" y="2143651"/>
                </a:moveTo>
                <a:cubicBezTo>
                  <a:pt x="809978" y="2301695"/>
                  <a:pt x="1044223" y="2459740"/>
                  <a:pt x="1134534" y="2126718"/>
                </a:cubicBezTo>
                <a:cubicBezTo>
                  <a:pt x="1224845" y="1793696"/>
                  <a:pt x="1284111" y="461607"/>
                  <a:pt x="1117600" y="145518"/>
                </a:cubicBezTo>
                <a:cubicBezTo>
                  <a:pt x="951089" y="-170571"/>
                  <a:pt x="321734" y="108829"/>
                  <a:pt x="135467" y="230184"/>
                </a:cubicBezTo>
                <a:cubicBezTo>
                  <a:pt x="-50800" y="351539"/>
                  <a:pt x="16933" y="772051"/>
                  <a:pt x="0" y="873651"/>
                </a:cubicBezTo>
              </a:path>
            </a:pathLst>
          </a:custGeom>
          <a:noFill/>
          <a:ln w="603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ad 17"/>
          <p:cNvSpPr/>
          <p:nvPr/>
        </p:nvSpPr>
        <p:spPr>
          <a:xfrm>
            <a:off x="5209758" y="3136009"/>
            <a:ext cx="541866" cy="562864"/>
          </a:xfrm>
          <a:prstGeom prst="donut">
            <a:avLst>
              <a:gd name="adj" fmla="val 9255"/>
            </a:avLst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9" name="Flussdiagramm: Zusammenführung 18"/>
          <p:cNvSpPr/>
          <p:nvPr/>
        </p:nvSpPr>
        <p:spPr>
          <a:xfrm>
            <a:off x="5246333" y="3188841"/>
            <a:ext cx="496550" cy="457200"/>
          </a:xfrm>
          <a:prstGeom prst="flowChartSummingJunction">
            <a:avLst/>
          </a:prstGeom>
          <a:solidFill>
            <a:srgbClr val="C00000"/>
          </a:solidFill>
          <a:ln w="508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1" name="Gerader Verbinder 20"/>
          <p:cNvCxnSpPr/>
          <p:nvPr/>
        </p:nvCxnSpPr>
        <p:spPr>
          <a:xfrm>
            <a:off x="4320419" y="2581273"/>
            <a:ext cx="287867" cy="300736"/>
          </a:xfrm>
          <a:prstGeom prst="line">
            <a:avLst/>
          </a:prstGeom>
          <a:ln w="28575">
            <a:solidFill>
              <a:srgbClr val="C00000">
                <a:alpha val="5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/>
          <p:cNvCxnSpPr/>
          <p:nvPr/>
        </p:nvCxnSpPr>
        <p:spPr>
          <a:xfrm flipH="1">
            <a:off x="4017651" y="2581273"/>
            <a:ext cx="319702" cy="300736"/>
          </a:xfrm>
          <a:prstGeom prst="line">
            <a:avLst/>
          </a:prstGeom>
          <a:ln w="28575">
            <a:solidFill>
              <a:srgbClr val="C00000">
                <a:alpha val="5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/>
          <p:cNvCxnSpPr/>
          <p:nvPr/>
        </p:nvCxnSpPr>
        <p:spPr>
          <a:xfrm flipH="1">
            <a:off x="4303487" y="2624590"/>
            <a:ext cx="17951" cy="455168"/>
          </a:xfrm>
          <a:prstGeom prst="line">
            <a:avLst/>
          </a:prstGeom>
          <a:ln w="28575">
            <a:solidFill>
              <a:srgbClr val="C00000">
                <a:alpha val="5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ylinder 31"/>
          <p:cNvSpPr/>
          <p:nvPr/>
        </p:nvSpPr>
        <p:spPr>
          <a:xfrm>
            <a:off x="7819524" y="3194639"/>
            <a:ext cx="1011936" cy="2206752"/>
          </a:xfrm>
          <a:prstGeom prst="can">
            <a:avLst/>
          </a:prstGeom>
          <a:gradFill>
            <a:gsLst>
              <a:gs pos="97000">
                <a:schemeClr val="accent1">
                  <a:lumMod val="5000"/>
                  <a:lumOff val="95000"/>
                </a:schemeClr>
              </a:gs>
              <a:gs pos="100000">
                <a:srgbClr val="C00000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Zylinder 29"/>
          <p:cNvSpPr/>
          <p:nvPr/>
        </p:nvSpPr>
        <p:spPr>
          <a:xfrm>
            <a:off x="7819524" y="3194639"/>
            <a:ext cx="1011936" cy="2206752"/>
          </a:xfrm>
          <a:prstGeom prst="can">
            <a:avLst/>
          </a:prstGeom>
          <a:gradFill>
            <a:gsLst>
              <a:gs pos="63000">
                <a:schemeClr val="accent1">
                  <a:lumMod val="5000"/>
                  <a:lumOff val="95000"/>
                </a:schemeClr>
              </a:gs>
              <a:gs pos="63000">
                <a:srgbClr val="C00000"/>
              </a:gs>
              <a:gs pos="64000">
                <a:srgbClr val="FF0000"/>
              </a:gs>
              <a:gs pos="63000">
                <a:srgbClr val="C00000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Zylinder 32"/>
          <p:cNvSpPr/>
          <p:nvPr/>
        </p:nvSpPr>
        <p:spPr>
          <a:xfrm>
            <a:off x="7819524" y="3188841"/>
            <a:ext cx="1011936" cy="2206752"/>
          </a:xfrm>
          <a:prstGeom prst="can">
            <a:avLst/>
          </a:prstGeom>
          <a:gradFill>
            <a:gsLst>
              <a:gs pos="97000">
                <a:schemeClr val="accent1">
                  <a:lumMod val="5000"/>
                  <a:lumOff val="95000"/>
                </a:schemeClr>
              </a:gs>
              <a:gs pos="100000">
                <a:srgbClr val="C00000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Freihandform 33"/>
          <p:cNvSpPr/>
          <p:nvPr/>
        </p:nvSpPr>
        <p:spPr>
          <a:xfrm>
            <a:off x="7111999" y="4374852"/>
            <a:ext cx="707525" cy="838345"/>
          </a:xfrm>
          <a:custGeom>
            <a:avLst/>
            <a:gdLst>
              <a:gd name="connsiteX0" fmla="*/ 0 w 870857"/>
              <a:gd name="connsiteY0" fmla="*/ 0 h 1001485"/>
              <a:gd name="connsiteX1" fmla="*/ 319314 w 870857"/>
              <a:gd name="connsiteY1" fmla="*/ 827314 h 1001485"/>
              <a:gd name="connsiteX2" fmla="*/ 870857 w 870857"/>
              <a:gd name="connsiteY2" fmla="*/ 1001485 h 1001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857" h="1001485">
                <a:moveTo>
                  <a:pt x="0" y="0"/>
                </a:moveTo>
                <a:cubicBezTo>
                  <a:pt x="87085" y="330200"/>
                  <a:pt x="174171" y="660400"/>
                  <a:pt x="319314" y="827314"/>
                </a:cubicBezTo>
                <a:cubicBezTo>
                  <a:pt x="464457" y="994228"/>
                  <a:pt x="786190" y="970037"/>
                  <a:pt x="870857" y="1001485"/>
                </a:cubicBezTo>
              </a:path>
            </a:pathLst>
          </a:custGeom>
          <a:noFill/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Freihandform 34"/>
          <p:cNvSpPr/>
          <p:nvPr/>
        </p:nvSpPr>
        <p:spPr>
          <a:xfrm>
            <a:off x="7024915" y="1546283"/>
            <a:ext cx="2016258" cy="4296738"/>
          </a:xfrm>
          <a:custGeom>
            <a:avLst/>
            <a:gdLst>
              <a:gd name="connsiteX0" fmla="*/ 1349828 w 2016258"/>
              <a:gd name="connsiteY0" fmla="*/ 3855600 h 4296738"/>
              <a:gd name="connsiteX1" fmla="*/ 1857828 w 2016258"/>
              <a:gd name="connsiteY1" fmla="*/ 4015257 h 4296738"/>
              <a:gd name="connsiteX2" fmla="*/ 1901371 w 2016258"/>
              <a:gd name="connsiteY2" fmla="*/ 589886 h 4296738"/>
              <a:gd name="connsiteX3" fmla="*/ 435428 w 2016258"/>
              <a:gd name="connsiteY3" fmla="*/ 38343 h 4296738"/>
              <a:gd name="connsiteX4" fmla="*/ 0 w 2016258"/>
              <a:gd name="connsiteY4" fmla="*/ 1025314 h 4296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6258" h="4296738">
                <a:moveTo>
                  <a:pt x="1349828" y="3855600"/>
                </a:moveTo>
                <a:cubicBezTo>
                  <a:pt x="1557866" y="4207571"/>
                  <a:pt x="1765904" y="4559543"/>
                  <a:pt x="1857828" y="4015257"/>
                </a:cubicBezTo>
                <a:cubicBezTo>
                  <a:pt x="1949752" y="3470971"/>
                  <a:pt x="2138438" y="1252705"/>
                  <a:pt x="1901371" y="589886"/>
                </a:cubicBezTo>
                <a:cubicBezTo>
                  <a:pt x="1664304" y="-72933"/>
                  <a:pt x="752323" y="-34228"/>
                  <a:pt x="435428" y="38343"/>
                </a:cubicBezTo>
                <a:cubicBezTo>
                  <a:pt x="118533" y="110914"/>
                  <a:pt x="59266" y="568114"/>
                  <a:pt x="0" y="1025314"/>
                </a:cubicBezTo>
              </a:path>
            </a:pathLst>
          </a:custGeom>
          <a:noFill/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6" name="Gerader Verbinder 35"/>
          <p:cNvCxnSpPr/>
          <p:nvPr/>
        </p:nvCxnSpPr>
        <p:spPr>
          <a:xfrm>
            <a:off x="7024915" y="2586724"/>
            <a:ext cx="287867" cy="300736"/>
          </a:xfrm>
          <a:prstGeom prst="line">
            <a:avLst/>
          </a:prstGeom>
          <a:ln w="28575">
            <a:solidFill>
              <a:srgbClr val="C00000">
                <a:alpha val="5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/>
          <p:cNvCxnSpPr/>
          <p:nvPr/>
        </p:nvCxnSpPr>
        <p:spPr>
          <a:xfrm flipH="1">
            <a:off x="7007983" y="2630041"/>
            <a:ext cx="17951" cy="455168"/>
          </a:xfrm>
          <a:prstGeom prst="line">
            <a:avLst/>
          </a:prstGeom>
          <a:ln w="28575">
            <a:solidFill>
              <a:srgbClr val="C00000">
                <a:alpha val="5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/>
          <p:cNvCxnSpPr/>
          <p:nvPr/>
        </p:nvCxnSpPr>
        <p:spPr>
          <a:xfrm flipH="1">
            <a:off x="6749917" y="2624590"/>
            <a:ext cx="221444" cy="257419"/>
          </a:xfrm>
          <a:prstGeom prst="line">
            <a:avLst/>
          </a:prstGeom>
          <a:ln w="28575">
            <a:solidFill>
              <a:srgbClr val="C00000">
                <a:alpha val="5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lussdiagramm: Zusammenführung 44"/>
          <p:cNvSpPr/>
          <p:nvPr/>
        </p:nvSpPr>
        <p:spPr>
          <a:xfrm>
            <a:off x="8389757" y="1546283"/>
            <a:ext cx="496550" cy="457200"/>
          </a:xfrm>
          <a:prstGeom prst="flowChartSummingJunction">
            <a:avLst/>
          </a:prstGeom>
          <a:solidFill>
            <a:srgbClr val="C00000"/>
          </a:solidFill>
          <a:ln w="508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Rad 46"/>
          <p:cNvSpPr/>
          <p:nvPr/>
        </p:nvSpPr>
        <p:spPr>
          <a:xfrm>
            <a:off x="8367099" y="1493451"/>
            <a:ext cx="541866" cy="562864"/>
          </a:xfrm>
          <a:prstGeom prst="donut">
            <a:avLst>
              <a:gd name="adj" fmla="val 9255"/>
            </a:avLst>
          </a:prstGeom>
          <a:solidFill>
            <a:schemeClr val="accent3"/>
          </a:solidFill>
          <a:ln w="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1031384" y="5724999"/>
            <a:ext cx="148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Unterstoßen (</a:t>
            </a:r>
            <a:r>
              <a:rPr lang="de-DE" dirty="0" err="1" smtClean="0"/>
              <a:t>Pigeage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51" name="Textfeld 50"/>
          <p:cNvSpPr txBox="1"/>
          <p:nvPr/>
        </p:nvSpPr>
        <p:spPr>
          <a:xfrm>
            <a:off x="3603718" y="5724998"/>
            <a:ext cx="278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Überschwallen (Remontage)</a:t>
            </a:r>
            <a:endParaRPr lang="de-DE" dirty="0"/>
          </a:p>
        </p:txBody>
      </p:sp>
      <p:sp>
        <p:nvSpPr>
          <p:cNvPr id="52" name="Textfeld 51"/>
          <p:cNvSpPr txBox="1"/>
          <p:nvPr/>
        </p:nvSpPr>
        <p:spPr>
          <a:xfrm>
            <a:off x="6638656" y="5724998"/>
            <a:ext cx="278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Überschwallen (</a:t>
            </a:r>
            <a:r>
              <a:rPr lang="de-DE" dirty="0" err="1"/>
              <a:t>D</a:t>
            </a:r>
            <a:r>
              <a:rPr lang="de-DE" dirty="0" err="1" smtClean="0"/>
              <a:t>elestage</a:t>
            </a:r>
            <a:r>
              <a:rPr lang="de-DE" dirty="0" smtClean="0"/>
              <a:t>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478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96296E-6 L 2.77556E-17 -0.055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7" grpId="0" animBg="1"/>
      <p:bldP spid="19" grpId="0" animBg="1"/>
      <p:bldP spid="30" grpId="0" animBg="1"/>
      <p:bldP spid="33" grpId="0" animBg="1"/>
      <p:bldP spid="35" grpId="0" animBg="1"/>
      <p:bldP spid="45" grpId="0" animBg="1"/>
      <p:bldP spid="45" grpId="1" animBg="1"/>
      <p:bldP spid="47" grpId="0" animBg="1"/>
      <p:bldP spid="50" grpId="0"/>
      <p:bldP spid="51" grpId="0"/>
      <p:bldP spid="5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65266" y="582347"/>
            <a:ext cx="6063095" cy="1325563"/>
          </a:xfrm>
        </p:spPr>
        <p:txBody>
          <a:bodyPr/>
          <a:lstStyle/>
          <a:p>
            <a:r>
              <a:rPr lang="de-DE" dirty="0" smtClean="0"/>
              <a:t>Gesamtphenolgehalte im Versuch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39</a:t>
            </a:fld>
            <a:endParaRPr lang="de-DE"/>
          </a:p>
        </p:txBody>
      </p:sp>
      <p:graphicFrame>
        <p:nvGraphicFramePr>
          <p:cNvPr id="5" name="Diagramm 4"/>
          <p:cNvGraphicFramePr/>
          <p:nvPr>
            <p:extLst>
              <p:ext uri="{D42A27DB-BD31-4B8C-83A1-F6EECF244321}">
                <p14:modId xmlns:p14="http://schemas.microsoft.com/office/powerpoint/2010/main" val="2615338850"/>
              </p:ext>
            </p:extLst>
          </p:nvPr>
        </p:nvGraphicFramePr>
        <p:xfrm>
          <a:off x="687978" y="1907910"/>
          <a:ext cx="8016668" cy="4464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4990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49" y="606195"/>
            <a:ext cx="8074776" cy="1325563"/>
          </a:xfrm>
        </p:spPr>
        <p:txBody>
          <a:bodyPr/>
          <a:lstStyle/>
          <a:p>
            <a:r>
              <a:rPr lang="de-DE" dirty="0" smtClean="0"/>
              <a:t>Flächenvergleich DE-FR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915" t="7502" r="22303" b="11159"/>
          <a:stretch/>
        </p:blipFill>
        <p:spPr>
          <a:xfrm>
            <a:off x="1729047" y="1615875"/>
            <a:ext cx="4937759" cy="4534244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018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m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1814767"/>
              </p:ext>
            </p:extLst>
          </p:nvPr>
        </p:nvGraphicFramePr>
        <p:xfrm>
          <a:off x="1199525" y="1471749"/>
          <a:ext cx="6744950" cy="4854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5275" y="740782"/>
            <a:ext cx="7201939" cy="1325563"/>
          </a:xfrm>
        </p:spPr>
        <p:txBody>
          <a:bodyPr/>
          <a:lstStyle/>
          <a:p>
            <a:r>
              <a:rPr lang="de-DE" dirty="0" smtClean="0"/>
              <a:t>Säurewerte Cabernet Cortis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40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022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C:\Users\FehrenbachFa\AppData\Local\Microsoft\Windows\INetCache\Content.Word\Graph1 - Kopie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356" y="1132829"/>
            <a:ext cx="6683696" cy="51167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00250" y="365126"/>
            <a:ext cx="5634038" cy="1325563"/>
          </a:xfrm>
        </p:spPr>
        <p:txBody>
          <a:bodyPr>
            <a:normAutofit/>
          </a:bodyPr>
          <a:lstStyle/>
          <a:p>
            <a:r>
              <a:rPr lang="de-DE" dirty="0" smtClean="0"/>
              <a:t>BSA bei Cabernet Cortis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41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281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785" y="926760"/>
            <a:ext cx="8718036" cy="763929"/>
          </a:xfrm>
        </p:spPr>
        <p:txBody>
          <a:bodyPr/>
          <a:lstStyle/>
          <a:p>
            <a:r>
              <a:rPr lang="de-DE" dirty="0" smtClean="0"/>
              <a:t>PIWIs - </a:t>
            </a:r>
            <a:r>
              <a:rPr lang="de-DE" smtClean="0"/>
              <a:t>eine Gesamtbetrachtung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42</a:t>
            </a:fld>
            <a:endParaRPr lang="de-DE" dirty="0"/>
          </a:p>
        </p:txBody>
      </p:sp>
      <p:graphicFrame>
        <p:nvGraphicFramePr>
          <p:cNvPr id="8" name="Diagramm 7"/>
          <p:cNvGraphicFramePr/>
          <p:nvPr>
            <p:extLst>
              <p:ext uri="{D42A27DB-BD31-4B8C-83A1-F6EECF244321}">
                <p14:modId xmlns:p14="http://schemas.microsoft.com/office/powerpoint/2010/main" val="622034254"/>
              </p:ext>
            </p:extLst>
          </p:nvPr>
        </p:nvGraphicFramePr>
        <p:xfrm>
          <a:off x="4650769" y="2784011"/>
          <a:ext cx="4044593" cy="3334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Legende mit Pfeil nach unten 8"/>
          <p:cNvSpPr/>
          <p:nvPr/>
        </p:nvSpPr>
        <p:spPr>
          <a:xfrm>
            <a:off x="4650769" y="1966101"/>
            <a:ext cx="4044593" cy="924675"/>
          </a:xfrm>
          <a:prstGeom prst="downArrowCallout">
            <a:avLst/>
          </a:prstGeom>
          <a:solidFill>
            <a:srgbClr val="5AA6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spezifische Anforderungen der unterschiedlichen Rebsorten 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40" y="3214952"/>
            <a:ext cx="3029421" cy="285908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506878">
            <a:off x="2903943" y="2195409"/>
            <a:ext cx="922764" cy="150971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837224">
            <a:off x="683787" y="1732784"/>
            <a:ext cx="1127542" cy="187101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0475" y="2079960"/>
            <a:ext cx="938734" cy="1408101"/>
          </a:xfrm>
          <a:prstGeom prst="rect">
            <a:avLst/>
          </a:prstGeom>
        </p:spPr>
      </p:pic>
      <p:sp>
        <p:nvSpPr>
          <p:cNvPr id="6" name="Multiplizieren 5"/>
          <p:cNvSpPr/>
          <p:nvPr/>
        </p:nvSpPr>
        <p:spPr>
          <a:xfrm>
            <a:off x="182785" y="1500011"/>
            <a:ext cx="4099388" cy="3976099"/>
          </a:xfrm>
          <a:prstGeom prst="mathMultiply">
            <a:avLst>
              <a:gd name="adj1" fmla="val 775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88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9" grpId="0" animBg="1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23210" y="3757692"/>
            <a:ext cx="6858000" cy="2327224"/>
          </a:xfrm>
        </p:spPr>
        <p:txBody>
          <a:bodyPr>
            <a:normAutofit/>
          </a:bodyPr>
          <a:lstStyle/>
          <a:p>
            <a:r>
              <a:rPr lang="de-DE" smtClean="0"/>
              <a:t>Fabio Fehrenbach</a:t>
            </a:r>
          </a:p>
          <a:p>
            <a:r>
              <a:rPr lang="de-DE" smtClean="0"/>
              <a:t>Leiter des Versuchskellers</a:t>
            </a:r>
            <a:endParaRPr lang="de-DE" dirty="0" smtClean="0"/>
          </a:p>
          <a:p>
            <a:r>
              <a:rPr lang="de-DE" dirty="0" smtClean="0"/>
              <a:t>Abteilung </a:t>
            </a:r>
            <a:r>
              <a:rPr lang="de-DE" dirty="0" err="1" smtClean="0"/>
              <a:t>Oenologie</a:t>
            </a:r>
            <a:r>
              <a:rPr lang="de-DE" dirty="0" smtClean="0"/>
              <a:t>, </a:t>
            </a:r>
            <a:r>
              <a:rPr lang="de-DE" smtClean="0"/>
              <a:t>WBI Freiburg</a:t>
            </a:r>
          </a:p>
          <a:p>
            <a:r>
              <a:rPr lang="de-DE" smtClean="0"/>
              <a:t>Fabio.Fehrenbach@wbi.bwl.de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633" y="1557154"/>
            <a:ext cx="5296767" cy="2030969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129879" y="6384963"/>
            <a:ext cx="770942" cy="465561"/>
          </a:xfrm>
        </p:spPr>
        <p:txBody>
          <a:bodyPr/>
          <a:lstStyle/>
          <a:p>
            <a:fld id="{48A55EAC-A305-4444-BCF4-C3B7CA0A4F7A}" type="slidenum">
              <a:rPr lang="de-DE" smtClean="0"/>
              <a:t>43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439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722573"/>
            <a:ext cx="8099714" cy="1325563"/>
          </a:xfrm>
        </p:spPr>
        <p:txBody>
          <a:bodyPr/>
          <a:lstStyle/>
          <a:p>
            <a:r>
              <a:rPr lang="de-DE" dirty="0" smtClean="0"/>
              <a:t>PIWI-Projekte </a:t>
            </a:r>
            <a:r>
              <a:rPr lang="de-DE" dirty="0" err="1" smtClean="0"/>
              <a:t>Oenologie</a:t>
            </a:r>
            <a:r>
              <a:rPr lang="de-DE" dirty="0" smtClean="0"/>
              <a:t> 2022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PIWI-</a:t>
            </a:r>
            <a:r>
              <a:rPr lang="de-DE" dirty="0" err="1" smtClean="0"/>
              <a:t>Cuvé</a:t>
            </a:r>
            <a:r>
              <a:rPr lang="de-DE" dirty="0" smtClean="0"/>
              <a:t> </a:t>
            </a:r>
            <a:r>
              <a:rPr lang="de-DE" dirty="0" err="1" smtClean="0"/>
              <a:t>Tamino</a:t>
            </a:r>
            <a:r>
              <a:rPr lang="de-DE" dirty="0" smtClean="0"/>
              <a:t>:</a:t>
            </a:r>
          </a:p>
          <a:p>
            <a:pPr lvl="1"/>
            <a:r>
              <a:rPr lang="de-DE" dirty="0" smtClean="0"/>
              <a:t>Untersuchung sortenspezifischer Merkmale roter </a:t>
            </a:r>
            <a:r>
              <a:rPr lang="de-DE" dirty="0" err="1" smtClean="0"/>
              <a:t>Piwis</a:t>
            </a:r>
            <a:r>
              <a:rPr lang="de-DE" dirty="0" smtClean="0"/>
              <a:t> (v.a. Cabernet Cortis, Monarch, Prior, 628-2005r) </a:t>
            </a:r>
          </a:p>
          <a:p>
            <a:r>
              <a:rPr lang="de-DE" dirty="0" smtClean="0"/>
              <a:t>SPIWI:</a:t>
            </a:r>
          </a:p>
          <a:p>
            <a:pPr lvl="1"/>
            <a:r>
              <a:rPr lang="de-DE" dirty="0" smtClean="0"/>
              <a:t>Untersuchung sortenspezifischer Eigenschaften der </a:t>
            </a:r>
            <a:r>
              <a:rPr lang="de-DE" dirty="0" err="1" smtClean="0"/>
              <a:t>Piwisorten</a:t>
            </a:r>
            <a:r>
              <a:rPr lang="de-DE" dirty="0" smtClean="0"/>
              <a:t> bei der Schaumweinbereitung</a:t>
            </a:r>
          </a:p>
          <a:p>
            <a:r>
              <a:rPr lang="de-DE" dirty="0" smtClean="0"/>
              <a:t>Frankreich Konzeption:</a:t>
            </a:r>
          </a:p>
          <a:p>
            <a:pPr lvl="1"/>
            <a:r>
              <a:rPr lang="de-DE" dirty="0" smtClean="0"/>
              <a:t>Austausch von Traubenmaterial mit der </a:t>
            </a:r>
            <a:r>
              <a:rPr lang="de-DE" dirty="0" err="1" smtClean="0"/>
              <a:t>INRAe</a:t>
            </a:r>
            <a:r>
              <a:rPr lang="de-DE" dirty="0" smtClean="0"/>
              <a:t> in Colmar (</a:t>
            </a:r>
            <a:r>
              <a:rPr lang="de-DE" dirty="0" err="1" smtClean="0"/>
              <a:t>Aupalore</a:t>
            </a:r>
            <a:r>
              <a:rPr lang="de-DE" dirty="0" smtClean="0"/>
              <a:t>, </a:t>
            </a:r>
            <a:r>
              <a:rPr lang="de-DE" dirty="0" err="1" smtClean="0"/>
              <a:t>Selenor</a:t>
            </a:r>
            <a:r>
              <a:rPr lang="de-DE" dirty="0" smtClean="0"/>
              <a:t>, </a:t>
            </a:r>
            <a:r>
              <a:rPr lang="de-DE" dirty="0" err="1" smtClean="0"/>
              <a:t>Coloris</a:t>
            </a:r>
            <a:r>
              <a:rPr lang="de-DE" dirty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257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897141"/>
            <a:ext cx="6545234" cy="1325563"/>
          </a:xfrm>
        </p:spPr>
        <p:txBody>
          <a:bodyPr/>
          <a:lstStyle/>
          <a:p>
            <a:r>
              <a:rPr lang="de-DE" dirty="0"/>
              <a:t>W</a:t>
            </a:r>
            <a:r>
              <a:rPr lang="de-DE" dirty="0" smtClean="0"/>
              <a:t>eitere PIWI Versuche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2506662"/>
            <a:ext cx="7886700" cy="4351338"/>
          </a:xfrm>
        </p:spPr>
        <p:txBody>
          <a:bodyPr/>
          <a:lstStyle/>
          <a:p>
            <a:r>
              <a:rPr lang="de-DE" dirty="0" smtClean="0"/>
              <a:t>allgemeine </a:t>
            </a:r>
            <a:r>
              <a:rPr lang="de-DE" dirty="0" err="1" smtClean="0"/>
              <a:t>Oenologische</a:t>
            </a:r>
            <a:r>
              <a:rPr lang="de-DE" dirty="0" smtClean="0"/>
              <a:t> Untersuchungen (z.B. Hefeversuche, Säuerungsversuche) mit </a:t>
            </a:r>
            <a:r>
              <a:rPr lang="de-DE" dirty="0" err="1" smtClean="0"/>
              <a:t>Piwirebsorten</a:t>
            </a:r>
            <a:endParaRPr lang="de-DE" dirty="0" smtClean="0"/>
          </a:p>
          <a:p>
            <a:r>
              <a:rPr lang="de-DE" dirty="0" smtClean="0"/>
              <a:t>Erzeugung von Referenz- und Zuchtstammweinen für die Rebenzüchtung</a:t>
            </a:r>
          </a:p>
          <a:p>
            <a:r>
              <a:rPr lang="de-DE" dirty="0" smtClean="0"/>
              <a:t>allgemeine Analyse chemischer/sensorischer Eigenschaften der PIWIs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721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363" y="3479860"/>
            <a:ext cx="2661920" cy="2661920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5EAC-A305-4444-BCF4-C3B7CA0A4F7A}" type="slidenum">
              <a:rPr lang="de-DE" smtClean="0"/>
              <a:t>7</a:t>
            </a:fld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2286000" y="6441786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</a:rPr>
              <a:t>In Zusammenarbeit mit Referat 22 und 32 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29144" y="802332"/>
            <a:ext cx="5634038" cy="1325563"/>
          </a:xfrm>
        </p:spPr>
        <p:txBody>
          <a:bodyPr/>
          <a:lstStyle/>
          <a:p>
            <a:r>
              <a:rPr lang="de-DE" dirty="0"/>
              <a:t>W</a:t>
            </a:r>
            <a:r>
              <a:rPr lang="de-DE" dirty="0" smtClean="0"/>
              <a:t>eiße </a:t>
            </a:r>
            <a:r>
              <a:rPr lang="de-DE" dirty="0" err="1" smtClean="0"/>
              <a:t>Piwis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7" name="Wolkenförmige Legende 6"/>
          <p:cNvSpPr/>
          <p:nvPr/>
        </p:nvSpPr>
        <p:spPr>
          <a:xfrm>
            <a:off x="3836323" y="1027907"/>
            <a:ext cx="3757353" cy="2709950"/>
          </a:xfrm>
          <a:prstGeom prst="cloudCallout">
            <a:avLst/>
          </a:prstGeom>
          <a:solidFill>
            <a:srgbClr val="59A52E"/>
          </a:solidFill>
          <a:ln>
            <a:solidFill>
              <a:srgbClr val="5AA6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W</a:t>
            </a:r>
            <a:r>
              <a:rPr lang="de-DE" dirty="0" smtClean="0"/>
              <a:t>eiße </a:t>
            </a:r>
            <a:r>
              <a:rPr lang="de-DE" dirty="0" err="1" smtClean="0"/>
              <a:t>Piwis</a:t>
            </a:r>
            <a:r>
              <a:rPr lang="de-DE" dirty="0" smtClean="0"/>
              <a:t>, vor allem Johanniter, schmecken für mich bitter!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3302232" y="5950394"/>
            <a:ext cx="205216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/>
              <a:t>https://www.flaticon.com/authors/iconixar</a:t>
            </a:r>
          </a:p>
        </p:txBody>
      </p:sp>
    </p:spTree>
    <p:extLst>
      <p:ext uri="{BB962C8B-B14F-4D97-AF65-F5344CB8AC3E}">
        <p14:creationId xmlns:p14="http://schemas.microsoft.com/office/powerpoint/2010/main" val="230388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8"/>
          <p:cNvSpPr txBox="1"/>
          <p:nvPr/>
        </p:nvSpPr>
        <p:spPr>
          <a:xfrm>
            <a:off x="520244" y="1608446"/>
            <a:ext cx="6958012" cy="46474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000" dirty="0" err="1" smtClean="0"/>
              <a:t>Flavonoide</a:t>
            </a:r>
            <a:endParaRPr lang="en-US" sz="2000" dirty="0"/>
          </a:p>
          <a:p>
            <a:pPr marL="285750" indent="-285750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err="1" smtClean="0">
                <a:cs typeface="Times New Roman" pitchFamily="18" charset="0"/>
              </a:rPr>
              <a:t>Sekundärmetabolite</a:t>
            </a:r>
            <a:r>
              <a:rPr lang="en-US" sz="1800" dirty="0" smtClean="0">
                <a:cs typeface="Times New Roman" pitchFamily="18" charset="0"/>
              </a:rPr>
              <a:t> der </a:t>
            </a:r>
            <a:r>
              <a:rPr lang="en-US" sz="1800" dirty="0" err="1" smtClean="0">
                <a:cs typeface="Times New Roman" pitchFamily="18" charset="0"/>
              </a:rPr>
              <a:t>Pflanze</a:t>
            </a:r>
            <a:endParaRPr lang="en-US" sz="1800" dirty="0">
              <a:cs typeface="Times New Roman" pitchFamily="18" charset="0"/>
            </a:endParaRPr>
          </a:p>
          <a:p>
            <a:pPr marL="285750" indent="-285750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err="1" smtClean="0">
                <a:cs typeface="Times New Roman" pitchFamily="18" charset="0"/>
              </a:rPr>
              <a:t>Antibakteriell</a:t>
            </a:r>
            <a:r>
              <a:rPr lang="en-US" sz="1800" dirty="0" smtClean="0">
                <a:cs typeface="Times New Roman" pitchFamily="18" charset="0"/>
              </a:rPr>
              <a:t>, Antifungal</a:t>
            </a:r>
            <a:endParaRPr lang="en-US" sz="1800" dirty="0">
              <a:cs typeface="Times New Roman" pitchFamily="18" charset="0"/>
            </a:endParaRPr>
          </a:p>
          <a:p>
            <a:pPr marL="285750" indent="-285750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err="1" smtClean="0">
                <a:cs typeface="Times New Roman" pitchFamily="18" charset="0"/>
              </a:rPr>
              <a:t>Sonnenschutzfunktion</a:t>
            </a:r>
            <a:endParaRPr lang="en-US" sz="1800" dirty="0">
              <a:cs typeface="Times New Roman" pitchFamily="18" charset="0"/>
            </a:endParaRPr>
          </a:p>
          <a:p>
            <a:pPr marL="285750" indent="-285750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err="1" smtClean="0">
                <a:cs typeface="Times New Roman" pitchFamily="18" charset="0"/>
              </a:rPr>
              <a:t>Grundstruktur</a:t>
            </a:r>
            <a:r>
              <a:rPr lang="en-US" sz="1800" dirty="0" smtClean="0">
                <a:cs typeface="Times New Roman" pitchFamily="18" charset="0"/>
              </a:rPr>
              <a:t>: </a:t>
            </a:r>
            <a:r>
              <a:rPr lang="en-US" sz="1800" dirty="0" err="1">
                <a:cs typeface="Times New Roman" pitchFamily="18" charset="0"/>
              </a:rPr>
              <a:t>Flavan</a:t>
            </a:r>
            <a:r>
              <a:rPr lang="en-US" sz="1800" dirty="0">
                <a:cs typeface="Times New Roman" pitchFamily="18" charset="0"/>
              </a:rPr>
              <a:t> </a:t>
            </a:r>
            <a:r>
              <a:rPr lang="en-US" sz="1800" b="1" dirty="0">
                <a:cs typeface="Times New Roman" pitchFamily="18" charset="0"/>
              </a:rPr>
              <a:t>(C6-C3-C6)</a:t>
            </a:r>
          </a:p>
          <a:p>
            <a:pPr marL="285750" indent="-285750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dirty="0" err="1" smtClean="0">
                <a:cs typeface="Times New Roman" pitchFamily="18" charset="0"/>
              </a:rPr>
              <a:t>über</a:t>
            </a:r>
            <a:r>
              <a:rPr lang="en-US" sz="1800" dirty="0" smtClean="0">
                <a:cs typeface="Times New Roman" pitchFamily="18" charset="0"/>
              </a:rPr>
              <a:t> 8000 </a:t>
            </a:r>
            <a:r>
              <a:rPr lang="en-US" sz="1800" dirty="0" err="1" smtClean="0">
                <a:cs typeface="Times New Roman" pitchFamily="18" charset="0"/>
              </a:rPr>
              <a:t>Varianten</a:t>
            </a:r>
            <a:endParaRPr lang="en-US" sz="1800" dirty="0">
              <a:cs typeface="Times New Roman" pitchFamily="18" charset="0"/>
            </a:endParaRPr>
          </a:p>
          <a:p>
            <a:pPr marL="742950" lvl="1" indent="-285750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dirty="0" err="1" smtClean="0">
                <a:cs typeface="Times New Roman" pitchFamily="18" charset="0"/>
              </a:rPr>
              <a:t>Abhängigkeit</a:t>
            </a:r>
            <a:r>
              <a:rPr lang="en-US" sz="1800" dirty="0" smtClean="0">
                <a:cs typeface="Times New Roman" pitchFamily="18" charset="0"/>
              </a:rPr>
              <a:t> von Oxidation, </a:t>
            </a:r>
          </a:p>
          <a:p>
            <a:pPr lvl="1"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dirty="0">
                <a:cs typeface="Times New Roman" pitchFamily="18" charset="0"/>
              </a:rPr>
              <a:t> </a:t>
            </a:r>
            <a:r>
              <a:rPr lang="en-US" dirty="0" smtClean="0">
                <a:cs typeface="Times New Roman" pitchFamily="18" charset="0"/>
              </a:rPr>
              <a:t>    </a:t>
            </a:r>
            <a:r>
              <a:rPr lang="en-US" sz="1800" dirty="0" err="1" smtClean="0">
                <a:cs typeface="Times New Roman" pitchFamily="18" charset="0"/>
              </a:rPr>
              <a:t>Polymerisierung</a:t>
            </a:r>
            <a:endParaRPr lang="en-US" sz="1800" dirty="0">
              <a:cs typeface="Times New Roman" pitchFamily="18" charset="0"/>
            </a:endParaRPr>
          </a:p>
          <a:p>
            <a:pPr marL="285750" indent="-285750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err="1" smtClean="0">
                <a:cs typeface="Times New Roman" pitchFamily="18" charset="0"/>
              </a:rPr>
              <a:t>Beispiele</a:t>
            </a:r>
            <a:endParaRPr lang="en-US" sz="1800" dirty="0">
              <a:cs typeface="Times New Roman" pitchFamily="18" charset="0"/>
            </a:endParaRPr>
          </a:p>
          <a:p>
            <a:pPr marL="742950" lvl="1" indent="-285750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dirty="0" err="1">
                <a:cs typeface="Times New Roman" pitchFamily="18" charset="0"/>
              </a:rPr>
              <a:t>A</a:t>
            </a:r>
            <a:r>
              <a:rPr lang="en-US" sz="1800" dirty="0" err="1" smtClean="0">
                <a:cs typeface="Times New Roman" pitchFamily="18" charset="0"/>
              </a:rPr>
              <a:t>nthocyane</a:t>
            </a:r>
            <a:r>
              <a:rPr lang="en-US" sz="1800" dirty="0" smtClean="0">
                <a:cs typeface="Times New Roman" pitchFamily="18" charset="0"/>
              </a:rPr>
              <a:t> (</a:t>
            </a:r>
            <a:r>
              <a:rPr lang="en-US" sz="1800" dirty="0" err="1" smtClean="0">
                <a:cs typeface="Times New Roman" pitchFamily="18" charset="0"/>
              </a:rPr>
              <a:t>Malvidin</a:t>
            </a:r>
            <a:r>
              <a:rPr lang="en-US" dirty="0" err="1" smtClean="0">
                <a:cs typeface="Times New Roman" pitchFamily="18" charset="0"/>
              </a:rPr>
              <a:t>diglycoside</a:t>
            </a:r>
            <a:r>
              <a:rPr lang="en-US" sz="1800" dirty="0" smtClean="0">
                <a:cs typeface="Times New Roman" pitchFamily="18" charset="0"/>
              </a:rPr>
              <a:t>)</a:t>
            </a:r>
            <a:endParaRPr lang="en-US" sz="1800" dirty="0">
              <a:cs typeface="Times New Roman" pitchFamily="18" charset="0"/>
            </a:endParaRPr>
          </a:p>
          <a:p>
            <a:pPr marL="742950" lvl="1" indent="-285750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err="1" smtClean="0">
                <a:cs typeface="Times New Roman" pitchFamily="18" charset="0"/>
              </a:rPr>
              <a:t>Flavanole</a:t>
            </a:r>
            <a:r>
              <a:rPr lang="en-US" sz="1800" dirty="0" smtClean="0">
                <a:cs typeface="Times New Roman" pitchFamily="18" charset="0"/>
              </a:rPr>
              <a:t> (</a:t>
            </a:r>
            <a:r>
              <a:rPr lang="en-US" dirty="0" err="1">
                <a:cs typeface="Times New Roman" pitchFamily="18" charset="0"/>
              </a:rPr>
              <a:t>C</a:t>
            </a:r>
            <a:r>
              <a:rPr lang="en-US" sz="1800" dirty="0" err="1" smtClean="0">
                <a:cs typeface="Times New Roman" pitchFamily="18" charset="0"/>
              </a:rPr>
              <a:t>atechine</a:t>
            </a:r>
            <a:r>
              <a:rPr lang="en-US" sz="1800" dirty="0">
                <a:cs typeface="Times New Roman" pitchFamily="18" charset="0"/>
              </a:rPr>
              <a:t>)</a:t>
            </a:r>
          </a:p>
          <a:p>
            <a:pPr marL="285750" indent="-285750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endParaRPr lang="en-US" sz="1800" i="1" dirty="0">
              <a:cs typeface="Times New Roman" pitchFamily="18" charset="0"/>
            </a:endParaRPr>
          </a:p>
          <a:p>
            <a:pPr marL="285750" indent="-285750" eaLnBrk="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endParaRPr lang="en-US" sz="1800" i="1" dirty="0">
              <a:cs typeface="Times New Roman" pitchFamily="18" charset="0"/>
            </a:endParaRPr>
          </a:p>
        </p:txBody>
      </p:sp>
      <p:pic>
        <p:nvPicPr>
          <p:cNvPr id="16391" name="Picture 2" descr="Datei:Flavan acsv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6" y="2571785"/>
            <a:ext cx="1885950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4" descr="Datei:L-Phenylalanin - L-Phenylalanine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5" y="1285910"/>
            <a:ext cx="1706563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ZoneTexte 8"/>
          <p:cNvSpPr txBox="1">
            <a:spLocks noChangeArrowheads="1"/>
          </p:cNvSpPr>
          <p:nvPr/>
        </p:nvSpPr>
        <p:spPr bwMode="auto">
          <a:xfrm>
            <a:off x="6125370" y="2602810"/>
            <a:ext cx="1738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ts val="300"/>
              </a:spcBef>
              <a:spcAft>
                <a:spcPts val="300"/>
              </a:spcAft>
              <a:buFontTx/>
              <a:buNone/>
            </a:pPr>
            <a:r>
              <a:rPr lang="en-US" altLang="de-DE" sz="1800" i="1" dirty="0" err="1">
                <a:cs typeface="Times New Roman" pitchFamily="18" charset="0"/>
              </a:rPr>
              <a:t>Flavan</a:t>
            </a:r>
            <a:endParaRPr lang="en-US" altLang="de-DE" sz="1800" i="1" dirty="0">
              <a:cs typeface="Times New Roman" pitchFamily="18" charset="0"/>
            </a:endParaRPr>
          </a:p>
        </p:txBody>
      </p:sp>
      <p:sp>
        <p:nvSpPr>
          <p:cNvPr id="16394" name="ZoneTexte 8"/>
          <p:cNvSpPr txBox="1">
            <a:spLocks noChangeArrowheads="1"/>
          </p:cNvSpPr>
          <p:nvPr/>
        </p:nvSpPr>
        <p:spPr bwMode="auto">
          <a:xfrm>
            <a:off x="5865264" y="1608446"/>
            <a:ext cx="17397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ts val="300"/>
              </a:spcBef>
              <a:spcAft>
                <a:spcPts val="300"/>
              </a:spcAft>
              <a:buFontTx/>
              <a:buNone/>
            </a:pPr>
            <a:r>
              <a:rPr lang="en-US" altLang="de-DE" sz="1800" i="1" dirty="0" err="1" smtClean="0">
                <a:cs typeface="Times New Roman" pitchFamily="18" charset="0"/>
              </a:rPr>
              <a:t>Phenylalanin</a:t>
            </a:r>
            <a:endParaRPr lang="en-US" altLang="de-DE" sz="1800" i="1" dirty="0">
              <a:cs typeface="Times New Roman" pitchFamily="18" charset="0"/>
            </a:endParaRPr>
          </a:p>
        </p:txBody>
      </p:sp>
      <p:pic>
        <p:nvPicPr>
          <p:cNvPr id="16396" name="Picture 11" descr="File:(+)-Catech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6" y="4347438"/>
            <a:ext cx="23304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7" name="ZoneTexte 8"/>
          <p:cNvSpPr txBox="1">
            <a:spLocks noChangeArrowheads="1"/>
          </p:cNvSpPr>
          <p:nvPr/>
        </p:nvSpPr>
        <p:spPr bwMode="auto">
          <a:xfrm>
            <a:off x="5555588" y="5221920"/>
            <a:ext cx="13890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800" dirty="0" err="1">
                <a:cs typeface="Times New Roman" pitchFamily="18" charset="0"/>
              </a:rPr>
              <a:t>Catechine</a:t>
            </a:r>
            <a:endParaRPr lang="en-US" altLang="de-DE" sz="1800" i="1" dirty="0">
              <a:cs typeface="Times New Roman" pitchFamily="18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511443" y="1075046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50000"/>
              </a:lnSpc>
            </a:pPr>
            <a:r>
              <a:rPr lang="de-DE" altLang="fr-FR" sz="3500" kern="0" dirty="0" smtClean="0">
                <a:solidFill>
                  <a:schemeClr val="tx1"/>
                </a:solidFill>
                <a:cs typeface="Segoe UI Light" panose="020B0502040204020203" pitchFamily="34" charset="0"/>
              </a:rPr>
              <a:t>Polyphenole</a:t>
            </a:r>
            <a:endParaRPr lang="en-GB" altLang="fr-FR" sz="3500" kern="0" dirty="0">
              <a:solidFill>
                <a:schemeClr val="tx1"/>
              </a:solidFill>
              <a:cs typeface="Segoe UI Light" panose="020B0502040204020203" pitchFamily="34" charset="0"/>
            </a:endParaRPr>
          </a:p>
        </p:txBody>
      </p:sp>
      <p:sp>
        <p:nvSpPr>
          <p:cNvPr id="10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129879" y="6393672"/>
            <a:ext cx="770942" cy="465561"/>
          </a:xfrm>
        </p:spPr>
        <p:txBody>
          <a:bodyPr/>
          <a:lstStyle/>
          <a:p>
            <a:fld id="{48A55EAC-A305-4444-BCF4-C3B7CA0A4F7A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85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BB14D4-8281-3746-9A4C-01040EE46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606" y="974917"/>
            <a:ext cx="6187786" cy="1325563"/>
          </a:xfrm>
        </p:spPr>
        <p:txBody>
          <a:bodyPr anchor="ctr">
            <a:noAutofit/>
          </a:bodyPr>
          <a:lstStyle/>
          <a:p>
            <a:r>
              <a:rPr lang="de-DE" sz="3600" dirty="0" err="1" smtClean="0"/>
              <a:t>Catechine</a:t>
            </a:r>
            <a:r>
              <a:rPr lang="de-DE" sz="3600" dirty="0" smtClean="0"/>
              <a:t> können Bittertöne </a:t>
            </a:r>
            <a:br>
              <a:rPr lang="de-DE" sz="3600" dirty="0" smtClean="0"/>
            </a:br>
            <a:r>
              <a:rPr lang="de-DE" sz="3600" dirty="0" smtClean="0"/>
              <a:t>in Weißwein verursachen</a:t>
            </a:r>
            <a:endParaRPr lang="de-DE" sz="36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4A6B07D-A567-6E45-8192-E2C2702CD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606" y="2300480"/>
            <a:ext cx="7772400" cy="3932903"/>
          </a:xfrm>
        </p:spPr>
        <p:txBody>
          <a:bodyPr/>
          <a:lstStyle/>
          <a:p>
            <a:r>
              <a:rPr lang="de-DE" sz="2800" dirty="0" err="1"/>
              <a:t>Catechine</a:t>
            </a:r>
            <a:r>
              <a:rPr lang="de-DE" sz="2800" dirty="0"/>
              <a:t> sind eine mögliche Ursache für </a:t>
            </a:r>
            <a:r>
              <a:rPr lang="de-DE" sz="2800" dirty="0" smtClean="0"/>
              <a:t>Bittertöne </a:t>
            </a:r>
            <a:r>
              <a:rPr lang="de-DE" sz="2800" dirty="0"/>
              <a:t>und Kurzlebigkeit von </a:t>
            </a:r>
            <a:r>
              <a:rPr lang="de-DE" sz="2800" dirty="0" smtClean="0"/>
              <a:t>Weißweinen</a:t>
            </a:r>
            <a:r>
              <a:rPr lang="de-DE" sz="2800" dirty="0"/>
              <a:t>.</a:t>
            </a:r>
          </a:p>
          <a:p>
            <a:r>
              <a:rPr lang="de-DE" sz="2800" dirty="0"/>
              <a:t>Bei der Oxidation und Vorklärung </a:t>
            </a:r>
            <a:r>
              <a:rPr lang="de-DE" sz="2800" dirty="0" err="1" smtClean="0"/>
              <a:t>ungeschwefelter</a:t>
            </a:r>
            <a:r>
              <a:rPr lang="de-DE" sz="2800" dirty="0" smtClean="0"/>
              <a:t> </a:t>
            </a:r>
            <a:r>
              <a:rPr lang="de-DE" sz="2800" dirty="0"/>
              <a:t>weißer Moste werden </a:t>
            </a:r>
            <a:r>
              <a:rPr lang="de-DE" sz="2800" dirty="0" err="1"/>
              <a:t>Catechine</a:t>
            </a:r>
            <a:r>
              <a:rPr lang="de-DE" sz="2800" dirty="0"/>
              <a:t> und andere </a:t>
            </a:r>
            <a:r>
              <a:rPr lang="de-DE" sz="2800" dirty="0" err="1"/>
              <a:t>Flavonoide</a:t>
            </a:r>
            <a:r>
              <a:rPr lang="de-DE" sz="2800" dirty="0"/>
              <a:t> entfernt. Man erhält einen hellen, sensorisch einwandfreien lagerfähigen Wein. </a:t>
            </a:r>
            <a:endParaRPr lang="de-DE" dirty="0"/>
          </a:p>
          <a:p>
            <a:endParaRPr lang="de-DE" sz="1200" dirty="0"/>
          </a:p>
          <a:p>
            <a:pPr marL="0" indent="0" algn="ctr">
              <a:buNone/>
            </a:pPr>
            <a:r>
              <a:rPr lang="de-DE" sz="1600" dirty="0" err="1"/>
              <a:t>Lit</a:t>
            </a:r>
            <a:r>
              <a:rPr lang="de-DE" sz="1600" dirty="0"/>
              <a:t>.: V. Schneider (1998), Must </a:t>
            </a:r>
            <a:r>
              <a:rPr lang="de-DE" sz="1600" dirty="0" err="1"/>
              <a:t>hyperoxidation</a:t>
            </a:r>
            <a:r>
              <a:rPr lang="de-DE" sz="1600" dirty="0"/>
              <a:t>, </a:t>
            </a:r>
            <a:r>
              <a:rPr lang="de-DE" sz="1600" dirty="0" err="1"/>
              <a:t>Am.J.Enol.Vitic</a:t>
            </a:r>
            <a:r>
              <a:rPr lang="de-DE" sz="1600" dirty="0"/>
              <a:t>. 49, 65-73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2031467" y="6488668"/>
            <a:ext cx="2457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Calibri" panose="020F0502020204030204" pitchFamily="34" charset="0"/>
              </a:rPr>
              <a:t>Folie: </a:t>
            </a:r>
            <a:r>
              <a:rPr lang="de-DE" dirty="0" smtClean="0">
                <a:latin typeface="Calibri" panose="020F0502020204030204" pitchFamily="34" charset="0"/>
              </a:rPr>
              <a:t>Dr. </a:t>
            </a:r>
            <a:r>
              <a:rPr lang="de-DE" dirty="0">
                <a:latin typeface="Calibri" panose="020F0502020204030204" pitchFamily="34" charset="0"/>
              </a:rPr>
              <a:t>Schütz (</a:t>
            </a:r>
            <a:r>
              <a:rPr lang="de-DE" dirty="0" err="1">
                <a:latin typeface="Calibri" panose="020F0502020204030204" pitchFamily="34" charset="0"/>
              </a:rPr>
              <a:t>Ref</a:t>
            </a:r>
            <a:r>
              <a:rPr lang="de-DE" dirty="0">
                <a:latin typeface="Calibri" panose="020F0502020204030204" pitchFamily="34" charset="0"/>
              </a:rPr>
              <a:t> 22)</a:t>
            </a:r>
            <a:endParaRPr lang="de-DE" dirty="0"/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129879" y="6393672"/>
            <a:ext cx="770942" cy="465561"/>
          </a:xfrm>
        </p:spPr>
        <p:txBody>
          <a:bodyPr/>
          <a:lstStyle/>
          <a:p>
            <a:fld id="{48A55EAC-A305-4444-BCF4-C3B7CA0A4F7A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675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1105</Words>
  <Application>Microsoft Office PowerPoint</Application>
  <PresentationFormat>Bildschirmpräsentation (4:3)</PresentationFormat>
  <Paragraphs>284</Paragraphs>
  <Slides>43</Slides>
  <Notes>3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43</vt:i4>
      </vt:variant>
    </vt:vector>
  </HeadingPairs>
  <TitlesOfParts>
    <vt:vector size="50" baseType="lpstr">
      <vt:lpstr>Arial</vt:lpstr>
      <vt:lpstr>Calibri</vt:lpstr>
      <vt:lpstr>Segoe UI Light</vt:lpstr>
      <vt:lpstr>Times New Roman</vt:lpstr>
      <vt:lpstr>Wingdings</vt:lpstr>
      <vt:lpstr>Office</vt:lpstr>
      <vt:lpstr>Graph</vt:lpstr>
      <vt:lpstr>Erfahrungen mit weißen und roten PIWIs -</vt:lpstr>
      <vt:lpstr>Entwicklung der Rebfläche -Deutschland</vt:lpstr>
      <vt:lpstr>Wichtige Freiburger PIWI Sorten</vt:lpstr>
      <vt:lpstr>Flächenvergleich DE-FR</vt:lpstr>
      <vt:lpstr>PIWI-Projekte Oenologie 2022</vt:lpstr>
      <vt:lpstr>Weitere PIWI Versuche</vt:lpstr>
      <vt:lpstr>Weiße Piwis </vt:lpstr>
      <vt:lpstr>PowerPoint-Präsentation</vt:lpstr>
      <vt:lpstr>Catechine können Bittertöne  in Weißwein verursachen</vt:lpstr>
      <vt:lpstr>Gerbstoffmanagement Weißwein</vt:lpstr>
      <vt:lpstr>Unterschiede im Gerbstoffgehalt bei Rappen</vt:lpstr>
      <vt:lpstr>Analyse der Catechingehalte</vt:lpstr>
      <vt:lpstr>PowerPoint-Präsentation</vt:lpstr>
      <vt:lpstr>Probennahme</vt:lpstr>
      <vt:lpstr>Ergebnisse 2022</vt:lpstr>
      <vt:lpstr>Versuch 2023</vt:lpstr>
      <vt:lpstr>Versuche zu Souvignier Gris</vt:lpstr>
      <vt:lpstr>PowerPoint-Präsentation</vt:lpstr>
      <vt:lpstr>Standortvergleich</vt:lpstr>
      <vt:lpstr>PowerPoint-Präsentation</vt:lpstr>
      <vt:lpstr>Schaumweine aus PIWIs</vt:lpstr>
      <vt:lpstr>SPiwi</vt:lpstr>
      <vt:lpstr>Organisationen</vt:lpstr>
      <vt:lpstr>„Ganztraubenpressung“</vt:lpstr>
      <vt:lpstr>Pressausbeute SPWI</vt:lpstr>
      <vt:lpstr>PowerPoint-Präsentation</vt:lpstr>
      <vt:lpstr>PowerPoint-Präsentation</vt:lpstr>
      <vt:lpstr>PowerPoint-Präsentation</vt:lpstr>
      <vt:lpstr>Rosébereitung mit PIWIs</vt:lpstr>
      <vt:lpstr>Stilistiken-Versuch 2021 &amp; 2022</vt:lpstr>
      <vt:lpstr>Rosé und Farbe</vt:lpstr>
      <vt:lpstr>Farbeinstellung mit SR</vt:lpstr>
      <vt:lpstr>Farbe der SR-Reihe</vt:lpstr>
      <vt:lpstr>WBI Rosé-Farbfächer</vt:lpstr>
      <vt:lpstr>rote PIWIs</vt:lpstr>
      <vt:lpstr>eisenreaktive  Phenole </vt:lpstr>
      <vt:lpstr>Anthocyane</vt:lpstr>
      <vt:lpstr>Arten der Rotweinbereitung</vt:lpstr>
      <vt:lpstr>Gesamtphenolgehalte im Versuch</vt:lpstr>
      <vt:lpstr>Säurewerte Cabernet Cortis</vt:lpstr>
      <vt:lpstr>BSA bei Cabernet Cortis</vt:lpstr>
      <vt:lpstr>PIWIs - eine Gesamtbetrachtung</vt:lpstr>
      <vt:lpstr>PowerPoint-Präsentation</vt:lpstr>
    </vt:vector>
  </TitlesOfParts>
  <Company>LGL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önologische Aspekte von PIWIs</dc:title>
  <dc:creator>Fehrenbach, Fabio (WBI)</dc:creator>
  <cp:lastModifiedBy>Fehrenbach, Fabio (WBI)</cp:lastModifiedBy>
  <cp:revision>166</cp:revision>
  <dcterms:created xsi:type="dcterms:W3CDTF">2021-06-16T11:40:30Z</dcterms:created>
  <dcterms:modified xsi:type="dcterms:W3CDTF">2023-04-04T10:02:25Z</dcterms:modified>
  <cp:contentStatus/>
</cp:coreProperties>
</file>