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hrenbach, Fabio (WBI)" initials="FF(" lastIdx="2" clrIdx="0">
    <p:extLst>
      <p:ext uri="{19B8F6BF-5375-455C-9EA6-DF929625EA0E}">
        <p15:presenceInfo xmlns:p15="http://schemas.microsoft.com/office/powerpoint/2012/main" userId="S-1-5-21-4284651746-837726777-2514676209-222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62E"/>
    <a:srgbClr val="59A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81279" autoAdjust="0"/>
  </p:normalViewPr>
  <p:slideViewPr>
    <p:cSldViewPr snapToGrid="0">
      <p:cViewPr>
        <p:scale>
          <a:sx n="88" d="100"/>
          <a:sy n="88" d="100"/>
        </p:scale>
        <p:origin x="1579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2672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BF8F-8151-4769-B84C-F1A9AA7A56CA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CC5B7-A0AF-4F0F-B28E-E8D68B2C0A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22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3359" y="6393672"/>
            <a:ext cx="2057400" cy="365125"/>
          </a:xfrm>
          <a:prstGeom prst="rect">
            <a:avLst/>
          </a:prstGeom>
        </p:spPr>
        <p:txBody>
          <a:bodyPr/>
          <a:lstStyle/>
          <a:p>
            <a:fld id="{C7F005B6-8EC0-4DA1-A1EA-CD752C3AEF1F}" type="datetime1">
              <a:rPr lang="de-DE" smtClean="0"/>
              <a:t>31.03.2023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SmartArt-Platzhalter 7"/>
          <p:cNvSpPr>
            <a:spLocks noGrp="1"/>
          </p:cNvSpPr>
          <p:nvPr>
            <p:ph type="dgm" sz="quarter" idx="13"/>
          </p:nvPr>
        </p:nvSpPr>
        <p:spPr>
          <a:xfrm>
            <a:off x="1659314" y="6419281"/>
            <a:ext cx="6268628" cy="4143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02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DFF7F8-C60F-4B65-BAE5-A4E60E2642A0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03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D93037E-262F-48E9-8864-0E0D61104D15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51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211EE4-6F2B-4C33-9866-BF70851D3542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58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79938EF-8D5C-486C-BFD0-E537BD49CE5F}" type="datetime1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84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5A1379C-595E-4EA9-9740-FF501201C577}" type="datetime1">
              <a:rPr lang="de-DE" smtClean="0"/>
              <a:t>31.03.2023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70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BBAA3AA-EFAA-47A9-B888-50C7221F33ED}" type="datetime1">
              <a:rPr lang="de-DE" smtClean="0"/>
              <a:t>31.03.2023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17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CB6E7E-3EB2-41D5-B9AD-8231BBDD0342}" type="datetime1">
              <a:rPr lang="de-DE" smtClean="0"/>
              <a:t>31.03.2023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9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6E8584E-FFA3-4C42-B864-2BBF0FEBAFDF}" type="datetime1">
              <a:rPr lang="de-DE" smtClean="0"/>
              <a:t>31.03.2023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58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380E19-C972-4681-AE37-BD8EF202C9AB}" type="datetime1">
              <a:rPr lang="de-DE" smtClean="0"/>
              <a:t>31.03.2023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2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1D9F471-9EE5-4474-8399-6EE9B497A617}" type="datetime1">
              <a:rPr lang="de-DE" smtClean="0"/>
              <a:t>31.03.2023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39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6340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879" y="6393672"/>
            <a:ext cx="770942" cy="465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55EAC-A305-4444-BCF4-C3B7CA0A4F7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Picture 16" descr="Z:\WBI-Partner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32" y="69470"/>
            <a:ext cx="1776868" cy="5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r Verbinder 9"/>
          <p:cNvCxnSpPr/>
          <p:nvPr userDrawn="1"/>
        </p:nvCxnSpPr>
        <p:spPr>
          <a:xfrm flipV="1">
            <a:off x="0" y="6378575"/>
            <a:ext cx="9144000" cy="15097"/>
          </a:xfrm>
          <a:prstGeom prst="line">
            <a:avLst/>
          </a:prstGeom>
          <a:ln w="38100">
            <a:solidFill>
              <a:srgbClr val="59A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72646"/>
            <a:ext cx="1776868" cy="8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7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wr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6115"/>
            <a:ext cx="9096311" cy="447770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08561" y="6441786"/>
            <a:ext cx="750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PIWI-Weinprobe sächs. Weinbautage </a:t>
            </a:r>
            <a:r>
              <a:rPr lang="de-DE" dirty="0" err="1" smtClean="0"/>
              <a:t>Pillnitz</a:t>
            </a:r>
            <a:r>
              <a:rPr lang="de-DE" dirty="0" smtClean="0"/>
              <a:t> Fabio Fehrenbach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7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01" y="1467023"/>
            <a:ext cx="9072699" cy="4148456"/>
          </a:xfrm>
        </p:spPr>
        <p:txBody>
          <a:bodyPr numCol="2" spcCol="1224000">
            <a:noAutofit/>
          </a:bodyPr>
          <a:lstStyle/>
          <a:p>
            <a:endParaRPr lang="de-DE" sz="1200" dirty="0">
              <a:latin typeface="+mj-lt"/>
            </a:endParaRP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 2021 </a:t>
            </a:r>
            <a:r>
              <a:rPr lang="de-DE" sz="1200" dirty="0" err="1">
                <a:latin typeface="+mj-lt"/>
              </a:rPr>
              <a:t>Souvignier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gris</a:t>
            </a:r>
            <a:r>
              <a:rPr lang="de-DE" sz="1200" dirty="0">
                <a:latin typeface="+mj-lt"/>
              </a:rPr>
              <a:t> Spätlese trocken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Weinberg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Lage Rheinhessen </a:t>
            </a:r>
            <a:r>
              <a:rPr lang="de-DE" sz="1200" dirty="0" err="1">
                <a:latin typeface="+mj-lt"/>
              </a:rPr>
              <a:t>Bodenheimer</a:t>
            </a:r>
            <a:r>
              <a:rPr lang="de-DE" sz="1200" dirty="0">
                <a:latin typeface="+mj-lt"/>
              </a:rPr>
              <a:t> Burgweg,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Boden: </a:t>
            </a:r>
            <a:r>
              <a:rPr lang="de-DE" sz="1200" dirty="0" err="1">
                <a:latin typeface="+mj-lt"/>
              </a:rPr>
              <a:t>Lößlehm</a:t>
            </a:r>
            <a:r>
              <a:rPr lang="de-DE" sz="1200" dirty="0">
                <a:latin typeface="+mj-lt"/>
              </a:rPr>
              <a:t>, Südost-Hangneigung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Alter der Reben: 12 Jahre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Kein chem. Pflanzenschutz seit Pflanzung, (Ausnahme: 2016 1 x </a:t>
            </a:r>
            <a:r>
              <a:rPr lang="de-DE" sz="1200" dirty="0" err="1">
                <a:latin typeface="+mj-lt"/>
              </a:rPr>
              <a:t>Perobehandlung</a:t>
            </a:r>
            <a:r>
              <a:rPr lang="de-DE" sz="1200" dirty="0">
                <a:latin typeface="+mj-lt"/>
              </a:rPr>
              <a:t> vor der Blüte, 2021 1 x </a:t>
            </a:r>
            <a:r>
              <a:rPr lang="de-DE" sz="1200" dirty="0" err="1">
                <a:latin typeface="+mj-lt"/>
              </a:rPr>
              <a:t>Perobehandlung</a:t>
            </a:r>
            <a:r>
              <a:rPr lang="de-DE" sz="1200" dirty="0">
                <a:latin typeface="+mj-lt"/>
              </a:rPr>
              <a:t> nach der Blüte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Mechanische Unkrautbekämpfung (Zwischenachsgerät, Motorfadenkopf), keine chem. Herbizide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Jährliche Begrünung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Späte Ernte, keine Botrytis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</a:t>
            </a:r>
            <a:r>
              <a:rPr lang="de-DE" sz="1200" dirty="0" err="1">
                <a:latin typeface="+mj-lt"/>
              </a:rPr>
              <a:t>Handlese</a:t>
            </a:r>
            <a:r>
              <a:rPr lang="de-DE" sz="12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de-DE" sz="1200" dirty="0">
              <a:latin typeface="+mj-lt"/>
            </a:endParaRP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Most: 95°Oe, 9,1g/l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Kühle Gärung 50 Tage im Edelstahltank, Hefe Alba </a:t>
            </a:r>
            <a:r>
              <a:rPr lang="de-DE" sz="1200" dirty="0" err="1">
                <a:latin typeface="+mj-lt"/>
              </a:rPr>
              <a:t>fria</a:t>
            </a:r>
            <a:r>
              <a:rPr lang="de-DE" sz="12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Entsäuerung um 1 g/l mit KHC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Langes Hefelager bis Anfang Mai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Abfüllung Juli 2022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Alkohol 102,2 g/l, 7,5 g/l Zucker (Fruchtzucker), 7,1 g/l Säure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Verschluss: </a:t>
            </a:r>
            <a:r>
              <a:rPr lang="de-DE" sz="1200" dirty="0" err="1">
                <a:latin typeface="+mj-lt"/>
              </a:rPr>
              <a:t>Syncor</a:t>
            </a:r>
            <a:r>
              <a:rPr lang="de-DE" sz="1200" dirty="0">
                <a:latin typeface="+mj-lt"/>
              </a:rPr>
              <a:t>, mit Eichenholzeinlage </a:t>
            </a:r>
          </a:p>
          <a:p>
            <a:pPr marL="0" indent="0">
              <a:buNone/>
            </a:pPr>
            <a:r>
              <a:rPr lang="de-DE" sz="1200" dirty="0">
                <a:latin typeface="+mj-lt"/>
              </a:rPr>
              <a:t>➢ Weincharakteristik: angestrebter fruchtiger Burgundertyp, präsente Säure, ausreichende Länge im Nachgeschmack </a:t>
            </a:r>
          </a:p>
          <a:p>
            <a:endParaRPr lang="de-DE" sz="1200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08561" y="6441786"/>
            <a:ext cx="750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PIWI-Weinprobe sächs. Weinbautage </a:t>
            </a:r>
            <a:r>
              <a:rPr lang="de-DE" dirty="0" err="1" smtClean="0"/>
              <a:t>Pillnitz</a:t>
            </a:r>
            <a:r>
              <a:rPr lang="de-DE" dirty="0" smtClean="0"/>
              <a:t> Fabio Fehrenbach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3" b="89976" l="3457" r="89994">
                        <a14:foregroundMark x1="57126" y1="62167" x2="67071" y2="61843"/>
                        <a14:foregroundMark x1="59794" y1="56912" x2="64767" y2="58124"/>
                        <a14:foregroundMark x1="53062" y1="37106" x2="63736" y2="37833"/>
                        <a14:backgroundMark x1="52941" y1="63217" x2="62887" y2="62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0192" y="1401937"/>
            <a:ext cx="5704839" cy="42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844" y="972184"/>
            <a:ext cx="6468836" cy="530669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Geologische Grundlage unserer Weinberge sind </a:t>
            </a:r>
            <a:r>
              <a:rPr lang="de-DE" sz="1200" dirty="0" err="1"/>
              <a:t>Keuperverwitterungsböden</a:t>
            </a:r>
            <a:r>
              <a:rPr lang="de-DE" sz="1200" dirty="0"/>
              <a:t>, also tonige Mergel mit teilweise leichten Sandbeimischungen.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Geerntet wurden die Johannitertrauben am 18.09.2018 mit 90° </a:t>
            </a:r>
            <a:r>
              <a:rPr lang="de-DE" sz="1200" dirty="0" err="1"/>
              <a:t>Oe</a:t>
            </a:r>
            <a:r>
              <a:rPr lang="de-DE" sz="1200" dirty="0"/>
              <a:t>. und einem pH von 3,15.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Nach 8 Std Maischestandzeit gepresst, bewusste Mostoxidation und durch absetzen lassen vorgeklärt.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Der Most wurde zum spontanen </a:t>
            </a:r>
            <a:r>
              <a:rPr lang="de-DE" sz="1200" dirty="0" err="1"/>
              <a:t>Gärstart</a:t>
            </a:r>
            <a:r>
              <a:rPr lang="de-DE" sz="1200" dirty="0"/>
              <a:t> in einen Edelstahltank gelegt und dann am </a:t>
            </a:r>
            <a:r>
              <a:rPr lang="de-DE" sz="1200" dirty="0" smtClean="0"/>
              <a:t>1.10</a:t>
            </a:r>
            <a:r>
              <a:rPr lang="de-DE" sz="1200" dirty="0"/>
              <a:t>. daraus zwei neue </a:t>
            </a:r>
            <a:r>
              <a:rPr lang="de-DE" sz="1200" dirty="0" err="1"/>
              <a:t>Barriques</a:t>
            </a:r>
            <a:r>
              <a:rPr lang="de-DE" sz="1200" dirty="0"/>
              <a:t> befüllt.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Eine Teilmenge weiter im Tank vergoren, welche bei 12 g/l Restzucker stehen blieb.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Die Gärung in den </a:t>
            </a:r>
            <a:r>
              <a:rPr lang="de-DE" sz="1200" dirty="0" err="1"/>
              <a:t>Barriques</a:t>
            </a:r>
            <a:r>
              <a:rPr lang="de-DE" sz="1200" dirty="0"/>
              <a:t> verlief zunächst vorbildlich ruhig, wurde dann sehr gemächlich, aber konstant, und dauerte insgesamt 11 Monate.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Am 9. 12. 2019 erfolgte der 1. Abstich, der Wein kam nochmals in die Fässer und wurde am 1.5.2020 filtriert (Menge 450l) und mit der im Tank vergorenen Variante auf 750l ergänzt.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de-DE" sz="1200" dirty="0"/>
              <a:t>Abfülldatum war der 26.5 2020</a:t>
            </a:r>
            <a:r>
              <a:rPr lang="de-DE" sz="1200" dirty="0" smtClean="0"/>
              <a:t>.</a:t>
            </a:r>
            <a:endParaRPr lang="de-DE" sz="1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nl-NL" sz="1200" dirty="0"/>
              <a:t>12,9% vol. </a:t>
            </a:r>
            <a:r>
              <a:rPr lang="de-DE" sz="1200" dirty="0"/>
              <a:t>Alkohol, 7,1 g/l Restzucker, 5,6 Gesamtsäure,  Gesamt SO2 81 mg/l, freie SO2 20 mg/l, Zuckerfreier Extrakt 17,2 g/l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08561" y="6441786"/>
            <a:ext cx="750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PIWI-Weinprobe sächs. Weinbautage </a:t>
            </a:r>
            <a:r>
              <a:rPr lang="de-DE" dirty="0" err="1" smtClean="0"/>
              <a:t>Pillnitz</a:t>
            </a:r>
            <a:r>
              <a:rPr lang="de-DE" dirty="0" smtClean="0"/>
              <a:t> Fabio Fehrenbach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719" y="972184"/>
            <a:ext cx="1472158" cy="51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4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91" y="1089908"/>
            <a:ext cx="9182781" cy="51954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08561" y="6441786"/>
            <a:ext cx="750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PIWI-Weinprobe sächs. Weinbautage </a:t>
            </a:r>
            <a:r>
              <a:rPr lang="de-DE" dirty="0" err="1" smtClean="0"/>
              <a:t>Pillnitz</a:t>
            </a:r>
            <a:r>
              <a:rPr lang="de-DE" dirty="0" smtClean="0"/>
              <a:t> Fabio Fehrenbach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5746024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Solaris &amp; </a:t>
            </a:r>
            <a:r>
              <a:rPr lang="de-DE" dirty="0" err="1"/>
              <a:t>Muscaris</a:t>
            </a:r>
            <a:r>
              <a:rPr lang="de-DE" dirty="0"/>
              <a:t> Herbstgold 2020 </a:t>
            </a:r>
            <a:r>
              <a:rPr lang="de-DE" dirty="0" err="1"/>
              <a:t>Holzfaß</a:t>
            </a:r>
            <a:r>
              <a:rPr lang="de-DE" dirty="0"/>
              <a:t> 17 </a:t>
            </a:r>
            <a:r>
              <a:rPr lang="de-DE" dirty="0" smtClean="0"/>
              <a:t>€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Piwi</a:t>
            </a:r>
            <a:r>
              <a:rPr lang="de-DE" dirty="0"/>
              <a:t> International </a:t>
            </a:r>
            <a:r>
              <a:rPr lang="de-DE" dirty="0" err="1"/>
              <a:t>Wine</a:t>
            </a:r>
            <a:r>
              <a:rPr lang="de-DE" dirty="0"/>
              <a:t> Challenge 2022 Top Gold (98 Punkte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>hell bernsteinfarbig, prächtig, rund, Feuerstein,</a:t>
            </a:r>
            <a:br>
              <a:rPr lang="de-DE" dirty="0"/>
            </a:br>
            <a:r>
              <a:rPr lang="de-DE" dirty="0"/>
              <a:t>langer Abgang, 15% </a:t>
            </a:r>
            <a:r>
              <a:rPr lang="de-DE" dirty="0" err="1"/>
              <a:t>Vol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5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873035"/>
            <a:ext cx="2114550" cy="51816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08561" y="6441786"/>
            <a:ext cx="750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PIWI-Weinprobe sächs. Weinbautage </a:t>
            </a:r>
            <a:r>
              <a:rPr lang="de-DE" dirty="0" err="1" smtClean="0"/>
              <a:t>Pillnitz</a:t>
            </a:r>
            <a:r>
              <a:rPr lang="de-DE" dirty="0" smtClean="0"/>
              <a:t> Fabio Fehrenbach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9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55EAC-A305-4444-BCF4-C3B7CA0A4F7A}" type="slidenum">
              <a:rPr lang="de-DE" smtClean="0"/>
              <a:t>6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335" y="810713"/>
            <a:ext cx="3885996" cy="548109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59" y="894409"/>
            <a:ext cx="3830411" cy="539739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08561" y="6441786"/>
            <a:ext cx="750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PIWI-Weinprobe sächs. Weinbautage </a:t>
            </a:r>
            <a:r>
              <a:rPr lang="de-DE" dirty="0" err="1" smtClean="0"/>
              <a:t>Pillnitz</a:t>
            </a:r>
            <a:r>
              <a:rPr lang="de-DE" dirty="0" smtClean="0"/>
              <a:t> Fabio Fehrenbach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8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Bildschirmpräsentation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</vt:lpstr>
      <vt:lpstr>wr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önologische Aspekte von PIWIs</dc:title>
  <dc:creator>Fehrenbach, Fabio (WBI)</dc:creator>
  <cp:lastModifiedBy>Fehrenbach, Fabio (WBI)</cp:lastModifiedBy>
  <cp:revision>167</cp:revision>
  <dcterms:created xsi:type="dcterms:W3CDTF">2021-06-16T11:40:30Z</dcterms:created>
  <dcterms:modified xsi:type="dcterms:W3CDTF">2023-03-31T11:05:43Z</dcterms:modified>
  <cp:contentStatus/>
</cp:coreProperties>
</file>