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35"/>
  </p:notesMasterIdLst>
  <p:handoutMasterIdLst>
    <p:handoutMasterId r:id="rId36"/>
  </p:handoutMasterIdLst>
  <p:sldIdLst>
    <p:sldId id="256" r:id="rId2"/>
    <p:sldId id="301" r:id="rId3"/>
    <p:sldId id="296" r:id="rId4"/>
    <p:sldId id="297" r:id="rId5"/>
    <p:sldId id="298" r:id="rId6"/>
    <p:sldId id="270" r:id="rId7"/>
    <p:sldId id="271" r:id="rId8"/>
    <p:sldId id="269" r:id="rId9"/>
    <p:sldId id="272" r:id="rId10"/>
    <p:sldId id="289" r:id="rId11"/>
    <p:sldId id="261" r:id="rId12"/>
    <p:sldId id="287" r:id="rId13"/>
    <p:sldId id="260" r:id="rId14"/>
    <p:sldId id="286" r:id="rId15"/>
    <p:sldId id="288" r:id="rId16"/>
    <p:sldId id="268" r:id="rId17"/>
    <p:sldId id="273" r:id="rId18"/>
    <p:sldId id="274" r:id="rId19"/>
    <p:sldId id="265" r:id="rId20"/>
    <p:sldId id="275" r:id="rId21"/>
    <p:sldId id="282" r:id="rId22"/>
    <p:sldId id="285" r:id="rId23"/>
    <p:sldId id="278" r:id="rId24"/>
    <p:sldId id="264" r:id="rId25"/>
    <p:sldId id="279" r:id="rId26"/>
    <p:sldId id="280" r:id="rId27"/>
    <p:sldId id="292" r:id="rId28"/>
    <p:sldId id="290" r:id="rId29"/>
    <p:sldId id="302" r:id="rId30"/>
    <p:sldId id="304" r:id="rId31"/>
    <p:sldId id="303" r:id="rId32"/>
    <p:sldId id="294" r:id="rId33"/>
    <p:sldId id="259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" userDrawn="1">
          <p15:clr>
            <a:srgbClr val="A4A3A4"/>
          </p15:clr>
        </p15:guide>
        <p15:guide id="2" pos="75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009678"/>
    <a:srgbClr val="019C98"/>
    <a:srgbClr val="1B4963"/>
    <a:srgbClr val="00A650"/>
    <a:srgbClr val="05B4E1"/>
    <a:srgbClr val="05B4FF"/>
    <a:srgbClr val="15445F"/>
    <a:srgbClr val="009036"/>
    <a:srgbClr val="15B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2"/>
      </p:cViewPr>
      <p:guideLst>
        <p:guide orient="horz" pos="119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29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82154-1781-44D4-9224-84963329C2A2}" type="datetimeFigureOut">
              <a:rPr lang="de-DE" smtClean="0"/>
              <a:t>04.04.2023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0E59F-F705-4CD9-AF83-3404FA34F5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896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FD696-CE18-4397-81BA-6F1751C921AC}" type="datetimeFigureOut">
              <a:rPr lang="de-DE" smtClean="0"/>
              <a:t>04.04.2023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5E2F7-4A79-4542-A839-18B67CCA75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4964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7697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128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188913"/>
            <a:ext cx="3256565" cy="1532215"/>
          </a:xfrm>
          <a:prstGeom prst="rect">
            <a:avLst/>
          </a:prstGeom>
        </p:spPr>
      </p:pic>
      <p:sp>
        <p:nvSpPr>
          <p:cNvPr id="16" name="Fußzeilenplatzhalt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92088" y="2831100"/>
            <a:ext cx="11825609" cy="833178"/>
          </a:xfrm>
        </p:spPr>
        <p:txBody>
          <a:bodyPr tIns="46800" rIns="90000" bIns="46800" anchor="b" anchorCtr="0"/>
          <a:lstStyle>
            <a:lvl1pPr marL="0" indent="0" algn="ctr">
              <a:lnSpc>
                <a:spcPct val="100000"/>
              </a:lnSpc>
              <a:buNone/>
              <a:defRPr sz="4800" b="1"/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192088" y="3742500"/>
            <a:ext cx="11825287" cy="648512"/>
          </a:xfrm>
        </p:spPr>
        <p:txBody>
          <a:bodyPr tIns="46800" rIns="90000" bIns="46800"/>
          <a:lstStyle>
            <a:lvl1pPr marL="0" indent="0" algn="ctr">
              <a:lnSpc>
                <a:spcPct val="100000"/>
              </a:lnSpc>
              <a:buNone/>
              <a:defRPr lang="de-DE" sz="3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de-DE" sz="4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de-DE" sz="4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14332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211516"/>
            <a:ext cx="1665468" cy="783603"/>
          </a:xfrm>
          <a:prstGeom prst="rect">
            <a:avLst/>
          </a:prstGeom>
        </p:spPr>
      </p:pic>
      <p:sp>
        <p:nvSpPr>
          <p:cNvPr id="11" name="Fußzeilenplatzhalt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1"/>
          </p:nvPr>
        </p:nvSpPr>
        <p:spPr>
          <a:xfrm>
            <a:off x="1857556" y="1346400"/>
            <a:ext cx="10142357" cy="2308324"/>
          </a:xfrm>
          <a:prstGeom prst="rect">
            <a:avLst/>
          </a:prstGeom>
        </p:spPr>
        <p:txBody>
          <a:bodyPr lIns="180000" tIns="0" rIns="0" bIns="0">
            <a:sp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sz="2000"/>
            </a:lvl1pPr>
            <a:lvl2pPr>
              <a:lnSpc>
                <a:spcPct val="150000"/>
              </a:lnSpc>
              <a:spcBef>
                <a:spcPts val="0"/>
              </a:spcBef>
              <a:defRPr sz="2000"/>
            </a:lvl2pPr>
            <a:lvl3pPr>
              <a:lnSpc>
                <a:spcPct val="150000"/>
              </a:lnSpc>
              <a:spcBef>
                <a:spcPts val="0"/>
              </a:spcBef>
              <a:defRPr sz="2000"/>
            </a:lvl3pPr>
            <a:lvl4pPr>
              <a:lnSpc>
                <a:spcPct val="150000"/>
              </a:lnSpc>
              <a:spcBef>
                <a:spcPts val="0"/>
              </a:spcBef>
              <a:defRPr sz="2000"/>
            </a:lvl4pPr>
            <a:lvl5pPr>
              <a:lnSpc>
                <a:spcPct val="150000"/>
              </a:lnSpc>
              <a:spcBef>
                <a:spcPts val="0"/>
              </a:spcBef>
              <a:defRPr sz="20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857600" y="534932"/>
            <a:ext cx="10138930" cy="43088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9821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211516"/>
            <a:ext cx="1665468" cy="783603"/>
          </a:xfrm>
          <a:prstGeom prst="rect">
            <a:avLst/>
          </a:prstGeom>
        </p:spPr>
      </p:pic>
      <p:sp>
        <p:nvSpPr>
          <p:cNvPr id="8" name="Bildplatzhalter 7"/>
          <p:cNvSpPr>
            <a:spLocks noGrp="1"/>
          </p:cNvSpPr>
          <p:nvPr>
            <p:ph type="pic" sz="quarter" idx="11"/>
          </p:nvPr>
        </p:nvSpPr>
        <p:spPr>
          <a:xfrm>
            <a:off x="1857375" y="1206500"/>
            <a:ext cx="10334625" cy="5310188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771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211516"/>
            <a:ext cx="1665468" cy="783603"/>
          </a:xfrm>
          <a:prstGeom prst="rect">
            <a:avLst/>
          </a:prstGeom>
        </p:spPr>
      </p:pic>
      <p:sp>
        <p:nvSpPr>
          <p:cNvPr id="11" name="Fußzeilenplatzhalt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1857556" y="2005200"/>
            <a:ext cx="10142538" cy="646331"/>
          </a:xfrm>
        </p:spPr>
        <p:txBody>
          <a:bodyPr lIns="90000"/>
          <a:lstStyle>
            <a:lvl1pPr marL="0" indent="0">
              <a:buNone/>
              <a:defRPr sz="28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Schlussbemerkung durch klicken bearbeiten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1857600" y="3448800"/>
            <a:ext cx="10152063" cy="923330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de-DE" sz="2000" kern="1200" dirty="0" smtClean="0">
                <a:solidFill>
                  <a:srgbClr val="1B49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lang="de-DE" sz="2000" kern="1200" dirty="0" smtClean="0">
                <a:solidFill>
                  <a:srgbClr val="1B49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lang="de-DE" sz="2000" kern="1200" dirty="0" smtClean="0">
                <a:solidFill>
                  <a:srgbClr val="1B49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lang="de-DE" sz="2000" kern="1200" dirty="0" smtClean="0">
                <a:solidFill>
                  <a:srgbClr val="1B49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lang="de-DE" sz="2000" kern="1200" dirty="0">
                <a:solidFill>
                  <a:srgbClr val="1B49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000" dirty="0">
                <a:solidFill>
                  <a:srgbClr val="1B49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Impressum durch klicken bearbeiten (Name, Stellenbezeichnung, Telefon, E-Mail, Internet, Adresse)</a:t>
            </a:r>
          </a:p>
        </p:txBody>
      </p:sp>
    </p:spTree>
    <p:extLst>
      <p:ext uri="{BB962C8B-B14F-4D97-AF65-F5344CB8AC3E}">
        <p14:creationId xmlns:p14="http://schemas.microsoft.com/office/powerpoint/2010/main" val="266738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-1" y="6516898"/>
            <a:ext cx="12192000" cy="360000"/>
          </a:xfrm>
          <a:prstGeom prst="rect">
            <a:avLst/>
          </a:prstGeom>
          <a:solidFill>
            <a:srgbClr val="05B4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10962640" y="6607195"/>
            <a:ext cx="1229359" cy="184666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Seite </a:t>
            </a:r>
            <a:fld id="{6F920756-9A2C-4AB6-B67E-1A02B129AC8B}" type="slidenum">
              <a:rPr lang="de-DE" sz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‹Nr.›</a:t>
            </a:fld>
            <a:endParaRPr lang="de-DE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3"/>
          </p:nvPr>
        </p:nvSpPr>
        <p:spPr>
          <a:xfrm>
            <a:off x="0" y="6516898"/>
            <a:ext cx="10858500" cy="360000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3" name="Titelplatzhalter 22"/>
          <p:cNvSpPr>
            <a:spLocks noGrp="1"/>
          </p:cNvSpPr>
          <p:nvPr>
            <p:ph type="title"/>
          </p:nvPr>
        </p:nvSpPr>
        <p:spPr>
          <a:xfrm>
            <a:off x="1857600" y="578021"/>
            <a:ext cx="10138930" cy="387798"/>
          </a:xfrm>
          <a:prstGeom prst="rect">
            <a:avLst/>
          </a:prstGeom>
        </p:spPr>
        <p:txBody>
          <a:bodyPr vert="horz" wrap="square" lIns="792000" tIns="0" rIns="0" bIns="0" rtlCol="0" anchor="b" anchorCtr="0">
            <a:sp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4" name="Textplatzhalter 23"/>
          <p:cNvSpPr>
            <a:spLocks noGrp="1"/>
          </p:cNvSpPr>
          <p:nvPr>
            <p:ph type="body" idx="1"/>
          </p:nvPr>
        </p:nvSpPr>
        <p:spPr>
          <a:xfrm>
            <a:off x="1857600" y="1346400"/>
            <a:ext cx="10138930" cy="2308324"/>
          </a:xfrm>
          <a:prstGeom prst="rect">
            <a:avLst/>
          </a:prstGeom>
        </p:spPr>
        <p:txBody>
          <a:bodyPr vert="horz" lIns="91440" tIns="0" rIns="0" bIns="0" rtlCol="0">
            <a:sp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2403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5" r:id="rId3"/>
    <p:sldLayoutId id="2147483704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63" userDrawn="1">
          <p15:clr>
            <a:srgbClr val="F26B43"/>
          </p15:clr>
        </p15:guide>
        <p15:guide id="2" pos="11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 dirty="0">
                <a:solidFill>
                  <a:schemeClr val="bg1"/>
                </a:solidFill>
              </a:rPr>
              <a:t>Landratsamt Meißen | Dezernat Technik | Kreisvermessungsamt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225" y="0"/>
            <a:ext cx="9163082" cy="5761219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276063" y="4837442"/>
            <a:ext cx="11825609" cy="83317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de-DE" b="0" dirty="0"/>
              <a:t>Weinbergsteillagen - Konzept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276063" y="5748842"/>
            <a:ext cx="11825287" cy="648512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de-DE" b="1" dirty="0"/>
              <a:t>… wie geht es weiter?</a:t>
            </a:r>
          </a:p>
        </p:txBody>
      </p:sp>
    </p:spTree>
    <p:extLst>
      <p:ext uri="{BB962C8B-B14F-4D97-AF65-F5344CB8AC3E}">
        <p14:creationId xmlns:p14="http://schemas.microsoft.com/office/powerpoint/2010/main" val="3302266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63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7200" y="197021"/>
            <a:ext cx="10138930" cy="387798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Erschließung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56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Weinbergmauern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66" y="965819"/>
            <a:ext cx="7128933" cy="53467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2331" y="1632922"/>
            <a:ext cx="5348111" cy="401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36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0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Weinbergmauern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6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Zugang zum Weinberg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1565" y="1704703"/>
            <a:ext cx="5911079" cy="443330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1" y="965818"/>
            <a:ext cx="6996289" cy="524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4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73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Zugang zum Weinberg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95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00" y="0"/>
            <a:ext cx="9144000" cy="6858000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010000" y="730421"/>
            <a:ext cx="10138930" cy="387798"/>
          </a:xfrm>
          <a:prstGeom prst="rect">
            <a:avLst/>
          </a:prstGeom>
        </p:spPr>
        <p:txBody>
          <a:bodyPr vert="horz" wrap="square" lIns="79200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solidFill>
                  <a:schemeClr val="bg1"/>
                </a:solidFill>
              </a:rPr>
              <a:t>Bestockung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63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33" y="18898"/>
            <a:ext cx="9144000" cy="6858000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857600" y="578021"/>
            <a:ext cx="10138930" cy="387798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Bestockung</a:t>
            </a:r>
          </a:p>
        </p:txBody>
      </p:sp>
    </p:spTree>
    <p:extLst>
      <p:ext uri="{BB962C8B-B14F-4D97-AF65-F5344CB8AC3E}">
        <p14:creationId xmlns:p14="http://schemas.microsoft.com/office/powerpoint/2010/main" val="50573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24" y="18898"/>
            <a:ext cx="9144000" cy="6858000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857600" y="578021"/>
            <a:ext cx="10138930" cy="387798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Bestockung</a:t>
            </a:r>
          </a:p>
        </p:txBody>
      </p:sp>
    </p:spTree>
    <p:extLst>
      <p:ext uri="{BB962C8B-B14F-4D97-AF65-F5344CB8AC3E}">
        <p14:creationId xmlns:p14="http://schemas.microsoft.com/office/powerpoint/2010/main" val="49815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00" y="0"/>
            <a:ext cx="9144000" cy="6858000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857600" y="578021"/>
            <a:ext cx="10138930" cy="387798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Bestockung</a:t>
            </a:r>
          </a:p>
        </p:txBody>
      </p:sp>
    </p:spTree>
    <p:extLst>
      <p:ext uri="{BB962C8B-B14F-4D97-AF65-F5344CB8AC3E}">
        <p14:creationId xmlns:p14="http://schemas.microsoft.com/office/powerpoint/2010/main" val="231388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0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</a:t>
            </a:r>
            <a:r>
              <a:rPr lang="de-DE" dirty="0"/>
              <a:t>- und Entwässerung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6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073" y="18304"/>
            <a:ext cx="9809314" cy="685859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772419" y="2506284"/>
            <a:ext cx="1313711" cy="1438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7" name="Textfeld 6"/>
          <p:cNvSpPr txBox="1"/>
          <p:nvPr/>
        </p:nvSpPr>
        <p:spPr>
          <a:xfrm rot="17721494">
            <a:off x="5322492" y="3002852"/>
            <a:ext cx="2006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Konkretisierung erforderlich</a:t>
            </a:r>
          </a:p>
        </p:txBody>
      </p:sp>
      <p:sp>
        <p:nvSpPr>
          <p:cNvPr id="8" name="Rechteck 7"/>
          <p:cNvSpPr/>
          <p:nvPr/>
        </p:nvSpPr>
        <p:spPr>
          <a:xfrm>
            <a:off x="5695383" y="3390366"/>
            <a:ext cx="1313711" cy="505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9" name="Rechteck 8"/>
          <p:cNvSpPr/>
          <p:nvPr/>
        </p:nvSpPr>
        <p:spPr>
          <a:xfrm>
            <a:off x="5706391" y="3896003"/>
            <a:ext cx="1376823" cy="46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0" name="Rechteck 9"/>
          <p:cNvSpPr/>
          <p:nvPr/>
        </p:nvSpPr>
        <p:spPr>
          <a:xfrm>
            <a:off x="5695905" y="3003283"/>
            <a:ext cx="1387309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1" name="Rechteck 10"/>
          <p:cNvSpPr/>
          <p:nvPr/>
        </p:nvSpPr>
        <p:spPr>
          <a:xfrm>
            <a:off x="5695906" y="2498981"/>
            <a:ext cx="1450792" cy="523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2" name="Textfeld 11"/>
          <p:cNvSpPr txBox="1"/>
          <p:nvPr/>
        </p:nvSpPr>
        <p:spPr>
          <a:xfrm rot="17721494">
            <a:off x="5385976" y="3117295"/>
            <a:ext cx="2006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Konkretisierung erforderlich</a:t>
            </a:r>
          </a:p>
        </p:txBody>
      </p:sp>
      <p:sp>
        <p:nvSpPr>
          <p:cNvPr id="13" name="Rechteck 12"/>
          <p:cNvSpPr/>
          <p:nvPr/>
        </p:nvSpPr>
        <p:spPr>
          <a:xfrm>
            <a:off x="7010138" y="3390366"/>
            <a:ext cx="1313711" cy="582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Kataster beachten</a:t>
            </a:r>
          </a:p>
        </p:txBody>
      </p:sp>
      <p:sp>
        <p:nvSpPr>
          <p:cNvPr id="14" name="Rechteck 13"/>
          <p:cNvSpPr/>
          <p:nvPr/>
        </p:nvSpPr>
        <p:spPr>
          <a:xfrm>
            <a:off x="4581331" y="6060879"/>
            <a:ext cx="7332174" cy="456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Rechteck 14"/>
          <p:cNvSpPr/>
          <p:nvPr/>
        </p:nvSpPr>
        <p:spPr>
          <a:xfrm>
            <a:off x="4581330" y="6478263"/>
            <a:ext cx="7610670" cy="456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6" name="Textfeld 15"/>
          <p:cNvSpPr txBox="1"/>
          <p:nvPr/>
        </p:nvSpPr>
        <p:spPr>
          <a:xfrm>
            <a:off x="2743200" y="435296"/>
            <a:ext cx="78470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009678"/>
                </a:solidFill>
              </a:rPr>
              <a:t>Flurbereinigung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6176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16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Be</a:t>
            </a:r>
            <a:r>
              <a:rPr lang="de-DE" dirty="0">
                <a:solidFill>
                  <a:schemeClr val="bg1"/>
                </a:solidFill>
              </a:rPr>
              <a:t>- und Entwässerung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12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0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Ausgleich in Natur und Landschaft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0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Ausgleich in Natur und Landschaft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5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5782" y="857250"/>
            <a:ext cx="6858000" cy="51435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2531" y="857250"/>
            <a:ext cx="6858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Ausgleich in Natur und Landschaft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09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66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Tourismusförderung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573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7007" y="812566"/>
            <a:ext cx="6426847" cy="498181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038" y="90052"/>
            <a:ext cx="6933249" cy="64268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Tourismusförderung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2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0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Tourismusförderung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19807" y="364269"/>
            <a:ext cx="2914153" cy="218561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4076" y="2914153"/>
            <a:ext cx="2102705" cy="287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87" y="404990"/>
            <a:ext cx="10547134" cy="647190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Ausblick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2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483" y="935787"/>
            <a:ext cx="9565418" cy="55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5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6979E76-883F-65F6-DF96-48FD44ABF0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95AEA83-F2F2-240B-C4D2-DE740FD49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600" y="578021"/>
            <a:ext cx="10138930" cy="387798"/>
          </a:xfrm>
        </p:spPr>
        <p:txBody>
          <a:bodyPr/>
          <a:lstStyle/>
          <a:p>
            <a:r>
              <a:rPr lang="de-DE" dirty="0"/>
              <a:t>Ausblick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3F0E866-7315-6228-321D-BA5B94BE4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581" y="1000125"/>
            <a:ext cx="8258175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2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kann Flurbereinigung?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915245" y="1150101"/>
            <a:ext cx="7843528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de-DE" dirty="0"/>
              <a:t>Änderung der Bewirtschaftungsrichtung 							</a:t>
            </a:r>
            <a:r>
              <a:rPr lang="de-DE" dirty="0">
                <a:sym typeface="Wingdings" panose="05000000000000000000" pitchFamily="2" charset="2"/>
              </a:rPr>
              <a:t> z. B. </a:t>
            </a:r>
            <a:r>
              <a:rPr lang="de-DE" dirty="0"/>
              <a:t>lange schmale Flurstücke über mehrere Terrassen vs. ein Flurstück pro Terrasse mit einem ET</a:t>
            </a:r>
          </a:p>
          <a:p>
            <a:pPr marL="342900" indent="-342900"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de-DE" dirty="0"/>
              <a:t>Anpassung des Eigentums an die Bewirtschaftung</a:t>
            </a:r>
          </a:p>
          <a:p>
            <a:pPr lvl="1">
              <a:spcBef>
                <a:spcPts val="600"/>
              </a:spcBef>
              <a:buClr>
                <a:schemeClr val="accent5">
                  <a:lumMod val="50000"/>
                </a:schemeClr>
              </a:buClr>
            </a:pPr>
            <a:r>
              <a:rPr lang="de-DE" dirty="0"/>
              <a:t>	</a:t>
            </a:r>
            <a:r>
              <a:rPr lang="de-DE" dirty="0">
                <a:sym typeface="Wingdings" panose="05000000000000000000" pitchFamily="2" charset="2"/>
              </a:rPr>
              <a:t> Zuordnung der </a:t>
            </a:r>
            <a:r>
              <a:rPr lang="de-DE" dirty="0" err="1">
                <a:sym typeface="Wingdings" panose="05000000000000000000" pitchFamily="2" charset="2"/>
              </a:rPr>
              <a:t>Rebanlagen</a:t>
            </a:r>
            <a:r>
              <a:rPr lang="de-DE" dirty="0">
                <a:sym typeface="Wingdings" panose="05000000000000000000" pitchFamily="2" charset="2"/>
              </a:rPr>
              <a:t> an tatsächlichen Eigentümer (Überbau sehr häufig)</a:t>
            </a:r>
            <a:endParaRPr lang="de-DE" dirty="0"/>
          </a:p>
          <a:p>
            <a:pPr marL="342900" indent="-342900"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de-DE" dirty="0"/>
              <a:t>Schaffung von Erschließungsanlagen</a:t>
            </a:r>
          </a:p>
          <a:p>
            <a:pPr lvl="1">
              <a:spcBef>
                <a:spcPts val="600"/>
              </a:spcBef>
              <a:buClr>
                <a:schemeClr val="accent5">
                  <a:lumMod val="50000"/>
                </a:schemeClr>
              </a:buClr>
            </a:pPr>
            <a:r>
              <a:rPr lang="de-DE" dirty="0"/>
              <a:t>	</a:t>
            </a:r>
            <a:r>
              <a:rPr lang="de-DE" dirty="0">
                <a:sym typeface="Wingdings" panose="05000000000000000000" pitchFamily="2" charset="2"/>
              </a:rPr>
              <a:t> z. B. Wegebau, Änderung von Zuwegungen, Änderung von Bewirtschaftung/Eigentum, damit 	 	Zuwegung/Erschließung möglich</a:t>
            </a:r>
            <a:endParaRPr lang="de-DE" dirty="0"/>
          </a:p>
          <a:p>
            <a:pPr marL="342900" indent="-342900"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de-DE" dirty="0"/>
              <a:t>Entzerrung von Interessenkonflikten</a:t>
            </a:r>
          </a:p>
          <a:p>
            <a:pPr>
              <a:spcBef>
                <a:spcPts val="600"/>
              </a:spcBef>
              <a:buClr>
                <a:schemeClr val="accent5">
                  <a:lumMod val="50000"/>
                </a:schemeClr>
              </a:buClr>
            </a:pPr>
            <a:r>
              <a:rPr lang="de-DE" dirty="0">
                <a:sym typeface="Wingdings" panose="05000000000000000000" pitchFamily="2" charset="2"/>
              </a:rPr>
              <a:t>	 z. B. Naturschutz, Denkmalschutz, Weinbau, Tourismus	</a:t>
            </a:r>
            <a:endParaRPr lang="de-DE" dirty="0"/>
          </a:p>
          <a:p>
            <a:endParaRPr lang="de-DE" dirty="0"/>
          </a:p>
          <a:p>
            <a:pPr marL="342900" indent="-342900">
              <a:buAutoNum type="arabicPeriod"/>
            </a:pPr>
            <a:endParaRPr lang="de-DE" dirty="0"/>
          </a:p>
        </p:txBody>
      </p:sp>
      <p:sp>
        <p:nvSpPr>
          <p:cNvPr id="7" name="Pfeil nach unten 6"/>
          <p:cNvSpPr/>
          <p:nvPr/>
        </p:nvSpPr>
        <p:spPr>
          <a:xfrm rot="16200000">
            <a:off x="3273437" y="5457617"/>
            <a:ext cx="498763" cy="645835"/>
          </a:xfrm>
          <a:prstGeom prst="downArrow">
            <a:avLst/>
          </a:prstGeom>
          <a:solidFill>
            <a:srgbClr val="768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4235879" y="5290472"/>
            <a:ext cx="2295308" cy="102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privatnützig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spcBef>
                <a:spcPts val="12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wertgleich</a:t>
            </a:r>
          </a:p>
          <a:p>
            <a:pPr marL="285750" indent="-285750">
              <a:spcBef>
                <a:spcPts val="12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mit fachlichem Knowhow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627165" y="596487"/>
            <a:ext cx="3278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Nicht alles, aber fast alles!</a:t>
            </a:r>
          </a:p>
        </p:txBody>
      </p:sp>
    </p:spTree>
    <p:extLst>
      <p:ext uri="{BB962C8B-B14F-4D97-AF65-F5344CB8AC3E}">
        <p14:creationId xmlns:p14="http://schemas.microsoft.com/office/powerpoint/2010/main" val="2195700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6979E76-883F-65F6-DF96-48FD44ABF0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8E4D027-8FEA-F54C-A4C8-7B2E2837F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496" y="768308"/>
            <a:ext cx="8705007" cy="574859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95AEA83-F2F2-240B-C4D2-DE740FD49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600" y="578021"/>
            <a:ext cx="10138930" cy="387798"/>
          </a:xfrm>
        </p:spPr>
        <p:txBody>
          <a:bodyPr/>
          <a:lstStyle/>
          <a:p>
            <a:r>
              <a:rPr lang="de-DE" dirty="0"/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2516420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6979E76-883F-65F6-DF96-48FD44ABF0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4B0104-2F08-D4C1-D891-E611C6043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532" y="965819"/>
            <a:ext cx="10319468" cy="5551079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95AEA83-F2F2-240B-C4D2-DE740FD49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600" y="578021"/>
            <a:ext cx="10138930" cy="387798"/>
          </a:xfrm>
        </p:spPr>
        <p:txBody>
          <a:bodyPr/>
          <a:lstStyle/>
          <a:p>
            <a:r>
              <a:rPr lang="de-DE" dirty="0"/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1274182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94544" y="965819"/>
            <a:ext cx="10338473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de-DE" dirty="0"/>
              <a:t>Bereitschaft zur freiwilligen Mitwirkung der überwiegenden Mehrheit der Eigentümer bei grundlegender Bewirtschaftungsänderung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de-DE" sz="9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de-DE" sz="9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de-DE" dirty="0"/>
              <a:t>Erarbeitung eines Konzepts zur zukünftigen Bewirtschaftung und Erschließung mit den Eigentümern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de-DE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de-DE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de-DE" dirty="0"/>
              <a:t>Klärung </a:t>
            </a:r>
            <a:r>
              <a:rPr lang="de-DE" u="sng" dirty="0"/>
              <a:t>technischer</a:t>
            </a:r>
            <a:r>
              <a:rPr lang="de-DE" dirty="0"/>
              <a:t> Möglichkeiten im Einvernehmen mit Naturschutz und Denkmalschutz (gesucht wird </a:t>
            </a:r>
            <a:r>
              <a:rPr lang="de-DE" u="sng" dirty="0"/>
              <a:t>die technisch optimale </a:t>
            </a:r>
            <a:r>
              <a:rPr lang="de-DE" dirty="0"/>
              <a:t>Lösung für den Erhalt der Terrassierung </a:t>
            </a:r>
            <a:r>
              <a:rPr lang="de-DE" dirty="0" err="1"/>
              <a:t>i.V.m</a:t>
            </a:r>
            <a:r>
              <a:rPr lang="de-DE" dirty="0"/>
              <a:t>. Erschließung und ggf. Erneuerung der Bewirtschaftungstechnik)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de-DE" dirty="0"/>
              <a:t>Ermittlung des Finanzvolumens der investiven Maßnahmen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de-DE" dirty="0"/>
              <a:t>Bewertung der einzelnen Lagen und Bestände mit den Eigentümern sowie Tauschmöglichkeiten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de-DE" dirty="0"/>
              <a:t>………..    Anordnung und Durchführung der Flurbereinigung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de-DE" dirty="0"/>
          </a:p>
          <a:p>
            <a:pPr marL="342900" indent="-342900">
              <a:buAutoNum type="arabicPeriod"/>
            </a:pPr>
            <a:endParaRPr lang="de-DE" dirty="0"/>
          </a:p>
        </p:txBody>
      </p:sp>
      <p:sp>
        <p:nvSpPr>
          <p:cNvPr id="4" name="Ellipse 3"/>
          <p:cNvSpPr/>
          <p:nvPr/>
        </p:nvSpPr>
        <p:spPr>
          <a:xfrm>
            <a:off x="1608608" y="1585152"/>
            <a:ext cx="3275046" cy="57849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Brummochsenloch</a:t>
            </a:r>
          </a:p>
        </p:txBody>
      </p:sp>
      <p:sp>
        <p:nvSpPr>
          <p:cNvPr id="6" name="Ellipse 5"/>
          <p:cNvSpPr/>
          <p:nvPr/>
        </p:nvSpPr>
        <p:spPr>
          <a:xfrm>
            <a:off x="1113896" y="2981708"/>
            <a:ext cx="2468863" cy="578498"/>
          </a:xfrm>
          <a:prstGeom prst="ellipse">
            <a:avLst/>
          </a:prstGeom>
          <a:solidFill>
            <a:srgbClr val="00B050">
              <a:alpha val="5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Katzenstufen</a:t>
            </a:r>
          </a:p>
        </p:txBody>
      </p:sp>
      <p:sp>
        <p:nvSpPr>
          <p:cNvPr id="7" name="Ellipse 6"/>
          <p:cNvSpPr/>
          <p:nvPr/>
        </p:nvSpPr>
        <p:spPr>
          <a:xfrm>
            <a:off x="8172779" y="2547306"/>
            <a:ext cx="2180254" cy="578498"/>
          </a:xfrm>
          <a:prstGeom prst="ellipse">
            <a:avLst/>
          </a:prstGeom>
          <a:solidFill>
            <a:srgbClr val="00B050">
              <a:alpha val="5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Spitzhaus</a:t>
            </a:r>
          </a:p>
        </p:txBody>
      </p:sp>
      <p:sp>
        <p:nvSpPr>
          <p:cNvPr id="8" name="Ellipse 7"/>
          <p:cNvSpPr/>
          <p:nvPr/>
        </p:nvSpPr>
        <p:spPr>
          <a:xfrm>
            <a:off x="5545857" y="2998582"/>
            <a:ext cx="2468863" cy="578498"/>
          </a:xfrm>
          <a:prstGeom prst="ellipse">
            <a:avLst/>
          </a:prstGeom>
          <a:solidFill>
            <a:srgbClr val="00B050">
              <a:alpha val="5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Kapitelberg</a:t>
            </a:r>
          </a:p>
        </p:txBody>
      </p:sp>
      <p:sp>
        <p:nvSpPr>
          <p:cNvPr id="9" name="Ellipse 8"/>
          <p:cNvSpPr/>
          <p:nvPr/>
        </p:nvSpPr>
        <p:spPr>
          <a:xfrm>
            <a:off x="6702319" y="1497397"/>
            <a:ext cx="2468863" cy="57849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Friedensburg</a:t>
            </a:r>
          </a:p>
        </p:txBody>
      </p:sp>
      <p:sp>
        <p:nvSpPr>
          <p:cNvPr id="10" name="Rechteck 9"/>
          <p:cNvSpPr/>
          <p:nvPr/>
        </p:nvSpPr>
        <p:spPr>
          <a:xfrm>
            <a:off x="4434363" y="1729776"/>
            <a:ext cx="1989773" cy="2892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T: 07.06.2023</a:t>
            </a:r>
          </a:p>
        </p:txBody>
      </p:sp>
      <p:sp>
        <p:nvSpPr>
          <p:cNvPr id="11" name="Rechteck 10"/>
          <p:cNvSpPr/>
          <p:nvPr/>
        </p:nvSpPr>
        <p:spPr>
          <a:xfrm>
            <a:off x="8868727" y="1680865"/>
            <a:ext cx="1989773" cy="2892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T: 1. HJ 2023</a:t>
            </a:r>
          </a:p>
        </p:txBody>
      </p:sp>
      <p:sp>
        <p:nvSpPr>
          <p:cNvPr id="12" name="Rechteck 11"/>
          <p:cNvSpPr/>
          <p:nvPr/>
        </p:nvSpPr>
        <p:spPr>
          <a:xfrm>
            <a:off x="9425834" y="3030454"/>
            <a:ext cx="2309267" cy="4739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tx1"/>
                </a:solidFill>
              </a:rPr>
              <a:t>Be</a:t>
            </a:r>
            <a:r>
              <a:rPr lang="de-DE" sz="1400" dirty="0">
                <a:solidFill>
                  <a:schemeClr val="tx1"/>
                </a:solidFill>
              </a:rPr>
              <a:t>- und Entwässerungskonzept</a:t>
            </a:r>
          </a:p>
        </p:txBody>
      </p:sp>
      <p:sp>
        <p:nvSpPr>
          <p:cNvPr id="14" name="Rechteck 13"/>
          <p:cNvSpPr/>
          <p:nvPr/>
        </p:nvSpPr>
        <p:spPr>
          <a:xfrm>
            <a:off x="3326081" y="2915202"/>
            <a:ext cx="2529183" cy="6618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Erarbeitung Erschließungs- und Bewirtschaftungskonzept</a:t>
            </a:r>
          </a:p>
        </p:txBody>
      </p:sp>
    </p:spTree>
    <p:extLst>
      <p:ext uri="{BB962C8B-B14F-4D97-AF65-F5344CB8AC3E}">
        <p14:creationId xmlns:p14="http://schemas.microsoft.com/office/powerpoint/2010/main" val="923769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56" y="0"/>
            <a:ext cx="9144000" cy="685800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2049462" y="66334"/>
            <a:ext cx="10142538" cy="559192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Vielen Dank für Ihre Aufmerksamkeit!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622270" y="4430933"/>
            <a:ext cx="10152063" cy="2166234"/>
          </a:xfrm>
        </p:spPr>
        <p:txBody>
          <a:bodyPr/>
          <a:lstStyle/>
          <a:p>
            <a:r>
              <a:rPr lang="de-DE" sz="1600" dirty="0">
                <a:solidFill>
                  <a:schemeClr val="bg1"/>
                </a:solidFill>
              </a:rPr>
              <a:t>Anja Portsch</a:t>
            </a:r>
          </a:p>
          <a:p>
            <a:r>
              <a:rPr lang="de-DE" sz="1600" dirty="0">
                <a:solidFill>
                  <a:schemeClr val="bg1"/>
                </a:solidFill>
              </a:rPr>
              <a:t>Amtsleiterin Kreisvermessungsamt</a:t>
            </a:r>
          </a:p>
          <a:p>
            <a:r>
              <a:rPr lang="de-DE" sz="1600" dirty="0">
                <a:solidFill>
                  <a:schemeClr val="bg1"/>
                </a:solidFill>
              </a:rPr>
              <a:t>Telefon: 03521 725-2101</a:t>
            </a:r>
          </a:p>
          <a:p>
            <a:r>
              <a:rPr lang="de-DE" sz="1600" dirty="0">
                <a:solidFill>
                  <a:schemeClr val="bg1"/>
                </a:solidFill>
              </a:rPr>
              <a:t>E-Mail: kreisvermessungsamt@kreis-meissen.de</a:t>
            </a:r>
          </a:p>
          <a:p>
            <a:r>
              <a:rPr lang="de-DE" sz="1600" dirty="0">
                <a:solidFill>
                  <a:schemeClr val="bg1"/>
                </a:solidFill>
              </a:rPr>
              <a:t>Internet: www.kreis-meissen.de</a:t>
            </a:r>
          </a:p>
          <a:p>
            <a:r>
              <a:rPr lang="de-DE" sz="1600" dirty="0">
                <a:solidFill>
                  <a:schemeClr val="bg1"/>
                </a:solidFill>
              </a:rPr>
              <a:t>Landratsamt Meißen | Remonteplatz 7 | 01558 Großenhain</a:t>
            </a:r>
          </a:p>
        </p:txBody>
      </p:sp>
    </p:spTree>
    <p:extLst>
      <p:ext uri="{BB962C8B-B14F-4D97-AF65-F5344CB8AC3E}">
        <p14:creationId xmlns:p14="http://schemas.microsoft.com/office/powerpoint/2010/main" val="2550827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Rahmenbedingungen für Flurbereinigung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336920" y="250389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de-DE" dirty="0">
              <a:latin typeface="+mj-lt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1256963" y="5822911"/>
            <a:ext cx="935037" cy="104616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de-DE" altLang="de-DE" sz="1400">
              <a:latin typeface="+mj-lt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762199" y="1616482"/>
            <a:ext cx="3804077" cy="36933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800" dirty="0">
                <a:latin typeface="+mj-lt"/>
              </a:rPr>
              <a:t>Anordnungsbeschluss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685677" y="1770475"/>
            <a:ext cx="3122087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Vorstandswahl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686957" y="2314617"/>
            <a:ext cx="3119219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800" dirty="0">
                <a:latin typeface="+mj-lt"/>
              </a:rPr>
              <a:t>Wege- und Gewässerplan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678947" y="2969521"/>
            <a:ext cx="3119219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800" dirty="0">
                <a:latin typeface="+mj-lt"/>
              </a:rPr>
              <a:t>Wertermittlung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77646" y="3593834"/>
            <a:ext cx="3128530" cy="37250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800" dirty="0">
                <a:latin typeface="+mj-lt"/>
              </a:rPr>
              <a:t>Wunschtermin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710847" y="4635541"/>
            <a:ext cx="3122087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800" dirty="0">
                <a:latin typeface="+mj-lt"/>
              </a:rPr>
              <a:t>Flurbereinigungsplan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213673" y="2275634"/>
            <a:ext cx="2545989" cy="646331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800" dirty="0">
                <a:latin typeface="+mj-lt"/>
              </a:rPr>
              <a:t>Genehmigung / Feststellung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217582" y="4594423"/>
            <a:ext cx="2542080" cy="36933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800" dirty="0">
                <a:latin typeface="+mj-lt"/>
              </a:rPr>
              <a:t>Genehmigung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8039050" y="4922246"/>
            <a:ext cx="3277866" cy="36933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800" dirty="0">
                <a:latin typeface="+mj-lt"/>
              </a:rPr>
              <a:t>Berichtigung </a:t>
            </a:r>
            <a:r>
              <a:rPr lang="de-DE" altLang="de-DE" sz="1800" dirty="0" err="1">
                <a:latin typeface="+mj-lt"/>
              </a:rPr>
              <a:t>öff</a:t>
            </a:r>
            <a:r>
              <a:rPr lang="de-DE" altLang="de-DE" sz="1800" dirty="0">
                <a:latin typeface="+mj-lt"/>
              </a:rPr>
              <a:t>. Bücher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8018699" y="5380486"/>
            <a:ext cx="3309554" cy="36933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800" dirty="0">
                <a:latin typeface="+mj-lt"/>
              </a:rPr>
              <a:t>Schlussfeststellung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215826" y="5287341"/>
            <a:ext cx="2543836" cy="36933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800" dirty="0">
                <a:latin typeface="+mj-lt"/>
              </a:rPr>
              <a:t>Schlussrechnung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 rot="-5400000">
            <a:off x="-173816" y="3753051"/>
            <a:ext cx="2224585" cy="92333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800" dirty="0">
                <a:latin typeface="+mj-lt"/>
              </a:rPr>
              <a:t>Ausbau der </a:t>
            </a:r>
            <a:r>
              <a:rPr lang="de-DE" altLang="de-DE" sz="1800" dirty="0" err="1">
                <a:latin typeface="+mj-lt"/>
              </a:rPr>
              <a:t>gemeinschaft-lichen</a:t>
            </a:r>
            <a:r>
              <a:rPr lang="de-DE" altLang="de-DE" sz="1800" dirty="0">
                <a:latin typeface="+mj-lt"/>
              </a:rPr>
              <a:t> Anlagen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1399838" y="5894349"/>
            <a:ext cx="647700" cy="307777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400" dirty="0">
                <a:latin typeface="+mj-lt"/>
              </a:rPr>
              <a:t>OFB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11399838" y="6254711"/>
            <a:ext cx="647700" cy="30777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400" dirty="0">
                <a:latin typeface="+mj-lt"/>
              </a:rPr>
              <a:t>TG</a:t>
            </a: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H="1" flipV="1">
            <a:off x="4823539" y="2007031"/>
            <a:ext cx="2223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flipH="1">
            <a:off x="3097172" y="2127800"/>
            <a:ext cx="2866" cy="1524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3098451" y="3291131"/>
            <a:ext cx="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3097172" y="2712525"/>
            <a:ext cx="2866" cy="2706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3115308" y="4401072"/>
            <a:ext cx="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 flipH="1">
            <a:off x="1084169" y="2564559"/>
            <a:ext cx="581009" cy="558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V="1">
            <a:off x="7738027" y="4651943"/>
            <a:ext cx="301023" cy="1386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>
            <a:off x="1327868" y="5327009"/>
            <a:ext cx="3948980" cy="1658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9598041" y="4759519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>
            <a:off x="7769357" y="5500578"/>
            <a:ext cx="249341" cy="808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9598041" y="5233526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4823193" y="474513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4781873" y="2564559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36" name="Text Box 41"/>
          <p:cNvSpPr txBox="1">
            <a:spLocks noChangeArrowheads="1"/>
          </p:cNvSpPr>
          <p:nvPr/>
        </p:nvSpPr>
        <p:spPr bwMode="auto">
          <a:xfrm>
            <a:off x="7769358" y="1181006"/>
            <a:ext cx="3792928" cy="36933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800">
                <a:latin typeface="+mj-lt"/>
              </a:rPr>
              <a:t>Vorbereitung</a:t>
            </a:r>
          </a:p>
        </p:txBody>
      </p:sp>
      <p:sp>
        <p:nvSpPr>
          <p:cNvPr id="37" name="Line 42"/>
          <p:cNvSpPr>
            <a:spLocks noChangeShapeType="1"/>
          </p:cNvSpPr>
          <p:nvPr/>
        </p:nvSpPr>
        <p:spPr bwMode="auto">
          <a:xfrm flipH="1">
            <a:off x="9655151" y="1503218"/>
            <a:ext cx="1587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38" name="Rechteck 37"/>
          <p:cNvSpPr/>
          <p:nvPr/>
        </p:nvSpPr>
        <p:spPr bwMode="auto">
          <a:xfrm>
            <a:off x="7769358" y="1601439"/>
            <a:ext cx="3792927" cy="38596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34" charset="-128"/>
            </a:endParaRPr>
          </a:p>
        </p:txBody>
      </p:sp>
      <p:sp>
        <p:nvSpPr>
          <p:cNvPr id="39" name="Rechteck 38"/>
          <p:cNvSpPr/>
          <p:nvPr/>
        </p:nvSpPr>
        <p:spPr bwMode="auto">
          <a:xfrm>
            <a:off x="1676365" y="3579547"/>
            <a:ext cx="3122087" cy="386794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34" charset="-128"/>
            </a:endParaRPr>
          </a:p>
        </p:txBody>
      </p:sp>
      <p:sp>
        <p:nvSpPr>
          <p:cNvPr id="40" name="Rechteck 39"/>
          <p:cNvSpPr/>
          <p:nvPr/>
        </p:nvSpPr>
        <p:spPr bwMode="auto">
          <a:xfrm>
            <a:off x="1685677" y="2984490"/>
            <a:ext cx="3122087" cy="339644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34" charset="-128"/>
            </a:endParaRPr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5213672" y="4155166"/>
            <a:ext cx="2766267" cy="36933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800" dirty="0">
                <a:latin typeface="+mj-lt"/>
              </a:rPr>
              <a:t>vorl. Besitzeinweisung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1704320" y="4156910"/>
            <a:ext cx="3119219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800" dirty="0">
                <a:latin typeface="+mj-lt"/>
              </a:rPr>
              <a:t>Neuzuteilung</a:t>
            </a:r>
          </a:p>
        </p:txBody>
      </p:sp>
      <p:sp>
        <p:nvSpPr>
          <p:cNvPr id="43" name="Rechteck 42"/>
          <p:cNvSpPr/>
          <p:nvPr/>
        </p:nvSpPr>
        <p:spPr bwMode="auto">
          <a:xfrm>
            <a:off x="1661340" y="4154933"/>
            <a:ext cx="3131219" cy="374299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34" charset="-128"/>
            </a:endParaRPr>
          </a:p>
        </p:txBody>
      </p:sp>
      <p:sp>
        <p:nvSpPr>
          <p:cNvPr id="44" name="Line 34"/>
          <p:cNvSpPr>
            <a:spLocks noChangeShapeType="1"/>
          </p:cNvSpPr>
          <p:nvPr/>
        </p:nvSpPr>
        <p:spPr bwMode="auto">
          <a:xfrm>
            <a:off x="4832933" y="4342898"/>
            <a:ext cx="34574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45" name="Rechteck 44"/>
          <p:cNvSpPr/>
          <p:nvPr/>
        </p:nvSpPr>
        <p:spPr bwMode="auto">
          <a:xfrm>
            <a:off x="5188334" y="4168263"/>
            <a:ext cx="2815722" cy="35199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34" charset="-128"/>
            </a:endParaRPr>
          </a:p>
        </p:txBody>
      </p:sp>
      <p:sp>
        <p:nvSpPr>
          <p:cNvPr id="46" name="Line 24"/>
          <p:cNvSpPr>
            <a:spLocks noChangeShapeType="1"/>
          </p:cNvSpPr>
          <p:nvPr/>
        </p:nvSpPr>
        <p:spPr bwMode="auto">
          <a:xfrm flipH="1">
            <a:off x="3109034" y="3966341"/>
            <a:ext cx="6274" cy="1561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1171804" y="6571179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+mj-lt"/>
              </a:rPr>
              <a:t>© SMR</a:t>
            </a:r>
          </a:p>
        </p:txBody>
      </p:sp>
      <p:cxnSp>
        <p:nvCxnSpPr>
          <p:cNvPr id="48" name="Gerade Verbindung mit Pfeil 47"/>
          <p:cNvCxnSpPr>
            <a:stCxn id="9" idx="2"/>
          </p:cNvCxnSpPr>
          <p:nvPr/>
        </p:nvCxnSpPr>
        <p:spPr>
          <a:xfrm flipH="1">
            <a:off x="9661700" y="1985814"/>
            <a:ext cx="2538" cy="2281127"/>
          </a:xfrm>
          <a:prstGeom prst="straightConnector1">
            <a:avLst/>
          </a:prstGeom>
          <a:ln w="762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hteck 48"/>
          <p:cNvSpPr/>
          <p:nvPr/>
        </p:nvSpPr>
        <p:spPr bwMode="auto">
          <a:xfrm>
            <a:off x="5213672" y="3014916"/>
            <a:ext cx="2545990" cy="304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>
                <a:latin typeface="+mj-lt"/>
                <a:ea typeface="ＭＳ Ｐゴシック" pitchFamily="34" charset="-128"/>
              </a:rPr>
              <a:t>Veränderungssperre</a:t>
            </a:r>
            <a:endParaRPr kumimoji="0" lang="de-D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34" charset="-128"/>
            </a:endParaRPr>
          </a:p>
        </p:txBody>
      </p:sp>
      <p:cxnSp>
        <p:nvCxnSpPr>
          <p:cNvPr id="50" name="Gerade Verbindung mit Pfeil 49"/>
          <p:cNvCxnSpPr>
            <a:stCxn id="49" idx="2"/>
          </p:cNvCxnSpPr>
          <p:nvPr/>
        </p:nvCxnSpPr>
        <p:spPr>
          <a:xfrm flipH="1">
            <a:off x="6481183" y="3319716"/>
            <a:ext cx="5484" cy="80277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hteck 50"/>
          <p:cNvSpPr/>
          <p:nvPr/>
        </p:nvSpPr>
        <p:spPr bwMode="auto">
          <a:xfrm>
            <a:off x="1674777" y="2319065"/>
            <a:ext cx="3122087" cy="37917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34" charset="-128"/>
            </a:endParaRPr>
          </a:p>
        </p:txBody>
      </p:sp>
      <p:sp>
        <p:nvSpPr>
          <p:cNvPr id="52" name="Text Box 15"/>
          <p:cNvSpPr txBox="1">
            <a:spLocks noChangeArrowheads="1"/>
          </p:cNvSpPr>
          <p:nvPr/>
        </p:nvSpPr>
        <p:spPr bwMode="auto">
          <a:xfrm>
            <a:off x="8039050" y="4421232"/>
            <a:ext cx="3277866" cy="36933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800" dirty="0" err="1">
                <a:latin typeface="+mj-lt"/>
              </a:rPr>
              <a:t>AusführungsAO</a:t>
            </a:r>
            <a:endParaRPr lang="de-DE" altLang="de-DE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672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Rahmenbedingungen für Flurbereinigung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1759976" y="1522124"/>
            <a:ext cx="3752531" cy="428329"/>
          </a:xfrm>
          <a:prstGeom prst="roundRect">
            <a:avLst/>
          </a:prstGeom>
          <a:solidFill>
            <a:srgbClr val="768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Verfahrenskosten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6382401" y="1522124"/>
            <a:ext cx="3752531" cy="428329"/>
          </a:xfrm>
          <a:prstGeom prst="roundRect">
            <a:avLst/>
          </a:prstGeom>
          <a:solidFill>
            <a:srgbClr val="768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Ausführungskosten</a:t>
            </a:r>
          </a:p>
        </p:txBody>
      </p:sp>
      <p:sp>
        <p:nvSpPr>
          <p:cNvPr id="7" name="Rechteck 6"/>
          <p:cNvSpPr/>
          <p:nvPr/>
        </p:nvSpPr>
        <p:spPr>
          <a:xfrm>
            <a:off x="1759976" y="2126473"/>
            <a:ext cx="406833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Symbol" panose="05050102010706020507" pitchFamily="18" charset="2"/>
              <a:buChar char="-"/>
            </a:pPr>
            <a:r>
              <a:rPr lang="de-DE" alt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trägt zu 100 % der Landkreis Meißen (FAG Freistaat Sachsen)</a:t>
            </a:r>
          </a:p>
          <a:p>
            <a:endParaRPr lang="de-DE" altLang="de-DE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DE" alt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z. B.:</a:t>
            </a:r>
          </a:p>
          <a:p>
            <a:pPr marL="522900" lvl="1" indent="-18000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Vermessung</a:t>
            </a:r>
          </a:p>
          <a:p>
            <a:pPr marL="522900" lvl="1" indent="-18000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Bodenordnung</a:t>
            </a:r>
          </a:p>
          <a:p>
            <a:pPr marL="522900" lvl="1" indent="-18000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Gutachten/Wertermittlung</a:t>
            </a:r>
          </a:p>
          <a:p>
            <a:pPr marL="522900" lvl="1" indent="-18000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Genehmigungsplanung mit Plangenehmigung</a:t>
            </a:r>
          </a:p>
          <a:p>
            <a:pPr marL="522900" lvl="1" indent="-18000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Änderung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Lika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Grundbuch</a:t>
            </a:r>
          </a:p>
        </p:txBody>
      </p:sp>
      <p:sp>
        <p:nvSpPr>
          <p:cNvPr id="8" name="Rechteck 7"/>
          <p:cNvSpPr/>
          <p:nvPr/>
        </p:nvSpPr>
        <p:spPr>
          <a:xfrm>
            <a:off x="6382400" y="2126473"/>
            <a:ext cx="561413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Symbol" panose="05050102010706020507" pitchFamily="18" charset="2"/>
              <a:buChar char="-"/>
            </a:pPr>
            <a:r>
              <a:rPr lang="de-DE" alt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Förderfähig über RL/LE 2014</a:t>
            </a:r>
          </a:p>
          <a:p>
            <a:endParaRPr lang="de-DE" altLang="de-DE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Symbol" panose="05050102010706020507" pitchFamily="18" charset="2"/>
              <a:buChar char="-"/>
            </a:pPr>
            <a:r>
              <a:rPr lang="de-DE" alt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Kostenbeteiligung der Teilnehmer am Ausbau der gemeinschaftlichen Anlagen (investive Maßnahmen zur Verbesserung der Landwirtschaft), </a:t>
            </a:r>
          </a:p>
          <a:p>
            <a:r>
              <a:rPr lang="de-DE" alt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z. B.:</a:t>
            </a:r>
          </a:p>
          <a:p>
            <a:pPr marL="514350" lvl="1" indent="-171450">
              <a:buFont typeface="Symbol" panose="05050102010706020507" pitchFamily="18" charset="2"/>
              <a:buChar char="-"/>
            </a:pPr>
            <a:r>
              <a:rPr lang="de-DE" alt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Erschließungsanlagen</a:t>
            </a:r>
          </a:p>
          <a:p>
            <a:pPr marL="514350" lvl="1" indent="-171450">
              <a:buFont typeface="Symbol" panose="05050102010706020507" pitchFamily="18" charset="2"/>
              <a:buChar char="-"/>
            </a:pPr>
            <a:r>
              <a:rPr lang="de-DE" alt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Trockenmauern</a:t>
            </a:r>
          </a:p>
          <a:p>
            <a:pPr marL="514350" lvl="1" indent="-171450">
              <a:buFont typeface="Symbol" panose="05050102010706020507" pitchFamily="18" charset="2"/>
              <a:buChar char="-"/>
            </a:pPr>
            <a:r>
              <a:rPr lang="de-DE" alt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Ausgleich- und Ersatzmaßnahmen</a:t>
            </a:r>
          </a:p>
          <a:p>
            <a:pPr marL="514350" lvl="1" indent="-171450">
              <a:buFont typeface="Symbol" panose="05050102010706020507" pitchFamily="18" charset="2"/>
              <a:buChar char="-"/>
            </a:pPr>
            <a:r>
              <a:rPr lang="de-DE" alt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Erosionsschutz</a:t>
            </a:r>
          </a:p>
          <a:p>
            <a:pPr marL="514350" lvl="1" indent="-171450">
              <a:buFont typeface="Symbol" panose="05050102010706020507" pitchFamily="18" charset="2"/>
              <a:buChar char="-"/>
            </a:pPr>
            <a:r>
              <a:rPr lang="de-DE" alt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Grenzsteine</a:t>
            </a:r>
          </a:p>
          <a:p>
            <a:pPr marL="514350" lvl="1" indent="-171450">
              <a:buFont typeface="Symbol" panose="05050102010706020507" pitchFamily="18" charset="2"/>
              <a:buChar char="-"/>
            </a:pPr>
            <a:r>
              <a:rPr lang="de-DE" alt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wenn technische Anlage = gemeinschaftliche Anlage</a:t>
            </a:r>
          </a:p>
          <a:p>
            <a:pPr marL="180000" indent="-18000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Übernahme der Eigenanteile durch einzelne Teilnehmer und/oder Dritte möglich</a:t>
            </a:r>
          </a:p>
        </p:txBody>
      </p:sp>
      <p:sp>
        <p:nvSpPr>
          <p:cNvPr id="9" name="Ellipse 8"/>
          <p:cNvSpPr/>
          <p:nvPr/>
        </p:nvSpPr>
        <p:spPr>
          <a:xfrm>
            <a:off x="9809149" y="1141839"/>
            <a:ext cx="1216549" cy="11290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bis 90%</a:t>
            </a:r>
          </a:p>
        </p:txBody>
      </p:sp>
    </p:spTree>
    <p:extLst>
      <p:ext uri="{BB962C8B-B14F-4D97-AF65-F5344CB8AC3E}">
        <p14:creationId xmlns:p14="http://schemas.microsoft.com/office/powerpoint/2010/main" val="242243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600" y="222421"/>
            <a:ext cx="10138930" cy="387798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Technik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0"/>
            <a:ext cx="9144000" cy="6858000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010000" y="374821"/>
            <a:ext cx="10138930" cy="387798"/>
          </a:xfrm>
          <a:prstGeom prst="rect">
            <a:avLst/>
          </a:prstGeom>
        </p:spPr>
        <p:txBody>
          <a:bodyPr vert="horz" wrap="square" lIns="79200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solidFill>
                  <a:schemeClr val="bg1"/>
                </a:solidFill>
              </a:rPr>
              <a:t>Technik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6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4187">
            <a:off x="200276" y="876236"/>
            <a:ext cx="6857765" cy="51433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61367" y="222421"/>
            <a:ext cx="10138930" cy="387798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Technik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7614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14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600" y="222421"/>
            <a:ext cx="10138930" cy="387798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Technik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02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600" y="222421"/>
            <a:ext cx="10138930" cy="387798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Technik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>
                <a:solidFill>
                  <a:schemeClr val="bg1"/>
                </a:solidFill>
              </a:rPr>
              <a:t>Landratsamt Meißen | Dezernat Technik | Kreisvermessungsamt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426"/>
            <a:ext cx="7712765" cy="578457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325" y="0"/>
            <a:ext cx="5019675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">
  <a:themeElements>
    <a:clrScheme name="LRA MEI">
      <a:dk1>
        <a:srgbClr val="1B4963"/>
      </a:dk1>
      <a:lt1>
        <a:sysClr val="window" lastClr="FFFFFF"/>
      </a:lt1>
      <a:dk2>
        <a:srgbClr val="1B4963"/>
      </a:dk2>
      <a:lt2>
        <a:srgbClr val="E7E6E6"/>
      </a:lt2>
      <a:accent1>
        <a:srgbClr val="1B4963"/>
      </a:accent1>
      <a:accent2>
        <a:srgbClr val="ED7D31"/>
      </a:accent2>
      <a:accent3>
        <a:srgbClr val="A5A5A5"/>
      </a:accent3>
      <a:accent4>
        <a:srgbClr val="FFC000"/>
      </a:accent4>
      <a:accent5>
        <a:srgbClr val="05B4E1"/>
      </a:accent5>
      <a:accent6>
        <a:srgbClr val="00A650"/>
      </a:accent6>
      <a:hlink>
        <a:srgbClr val="0563C1"/>
      </a:hlink>
      <a:folHlink>
        <a:srgbClr val="954F72"/>
      </a:folHlink>
    </a:clrScheme>
    <a:fontScheme name="PP_LRA_ME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2FFEFADF-26D4-4B92-BCD5-DF3D66461157}" vid="{C46099B1-2F8F-41DA-AA4C-C9CA11DA1CE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Vortrag WBV</Template>
  <TotalTime>0</TotalTime>
  <Words>645</Words>
  <Application>Microsoft Office PowerPoint</Application>
  <PresentationFormat>Breitbild</PresentationFormat>
  <Paragraphs>149</Paragraphs>
  <Slides>33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0" baseType="lpstr">
      <vt:lpstr>ＭＳ Ｐゴシック</vt:lpstr>
      <vt:lpstr>Arial</vt:lpstr>
      <vt:lpstr>Calibri</vt:lpstr>
      <vt:lpstr>Symbol</vt:lpstr>
      <vt:lpstr>Verdana</vt:lpstr>
      <vt:lpstr>Wingdings</vt:lpstr>
      <vt:lpstr>Office</vt:lpstr>
      <vt:lpstr>PowerPoint-Präsentation</vt:lpstr>
      <vt:lpstr>PowerPoint-Präsentation</vt:lpstr>
      <vt:lpstr>Was kann Flurbereinigung?</vt:lpstr>
      <vt:lpstr>Rahmenbedingungen für Flurbereinigung</vt:lpstr>
      <vt:lpstr>Rahmenbedingungen für Flurbereinigung</vt:lpstr>
      <vt:lpstr>Technik</vt:lpstr>
      <vt:lpstr>Technik</vt:lpstr>
      <vt:lpstr>Technik</vt:lpstr>
      <vt:lpstr>Technik</vt:lpstr>
      <vt:lpstr>Erschließung</vt:lpstr>
      <vt:lpstr>Weinbergmauern</vt:lpstr>
      <vt:lpstr>Weinbergmauern</vt:lpstr>
      <vt:lpstr>Zugang zum Weinberg</vt:lpstr>
      <vt:lpstr>Zugang zum Weinberg</vt:lpstr>
      <vt:lpstr>PowerPoint-Präsentation</vt:lpstr>
      <vt:lpstr>Bestockung</vt:lpstr>
      <vt:lpstr>Bestockung</vt:lpstr>
      <vt:lpstr>Bestockung</vt:lpstr>
      <vt:lpstr>Be- und Entwässerung</vt:lpstr>
      <vt:lpstr>Be- und Entwässerung</vt:lpstr>
      <vt:lpstr>Ausgleich in Natur und Landschaft</vt:lpstr>
      <vt:lpstr>Ausgleich in Natur und Landschaft</vt:lpstr>
      <vt:lpstr>Ausgleich in Natur und Landschaft</vt:lpstr>
      <vt:lpstr>Tourismusförderung</vt:lpstr>
      <vt:lpstr>Tourismusförderung</vt:lpstr>
      <vt:lpstr>Tourismusförderung</vt:lpstr>
      <vt:lpstr>Ausblick</vt:lpstr>
      <vt:lpstr>Ausblick</vt:lpstr>
      <vt:lpstr>Ausblick</vt:lpstr>
      <vt:lpstr>Ausblick</vt:lpstr>
      <vt:lpstr>Ausblick</vt:lpstr>
      <vt:lpstr>Ausblick</vt:lpstr>
      <vt:lpstr>PowerPoint-Präsentation</vt:lpstr>
    </vt:vector>
  </TitlesOfParts>
  <Company>Landratsamt Meißen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Portsch, Anja</dc:creator>
  <cp:lastModifiedBy>Hüsni, Andreas - LfULG</cp:lastModifiedBy>
  <cp:revision>24</cp:revision>
  <dcterms:created xsi:type="dcterms:W3CDTF">2022-11-30T11:55:32Z</dcterms:created>
  <dcterms:modified xsi:type="dcterms:W3CDTF">2023-04-04T10:43:37Z</dcterms:modified>
</cp:coreProperties>
</file>