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3" r:id="rId1"/>
  </p:sldMasterIdLst>
  <p:sldIdLst>
    <p:sldId id="262" r:id="rId2"/>
    <p:sldId id="353" r:id="rId3"/>
    <p:sldId id="354" r:id="rId4"/>
    <p:sldId id="357" r:id="rId5"/>
    <p:sldId id="320" r:id="rId6"/>
    <p:sldId id="409" r:id="rId7"/>
    <p:sldId id="423" r:id="rId8"/>
    <p:sldId id="429" r:id="rId9"/>
    <p:sldId id="425" r:id="rId10"/>
    <p:sldId id="296" r:id="rId11"/>
    <p:sldId id="426" r:id="rId12"/>
    <p:sldId id="434" r:id="rId13"/>
    <p:sldId id="432" r:id="rId14"/>
    <p:sldId id="435" r:id="rId15"/>
    <p:sldId id="420" r:id="rId16"/>
    <p:sldId id="436" r:id="rId17"/>
    <p:sldId id="441" r:id="rId18"/>
    <p:sldId id="440" r:id="rId19"/>
    <p:sldId id="411" r:id="rId20"/>
    <p:sldId id="402" r:id="rId21"/>
    <p:sldId id="418" r:id="rId22"/>
    <p:sldId id="41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751"/>
    <a:srgbClr val="F0F0F0"/>
    <a:srgbClr val="B2D1CA"/>
    <a:srgbClr val="E75113"/>
    <a:srgbClr val="981E32"/>
    <a:srgbClr val="BFD9D3"/>
    <a:srgbClr val="0082C4"/>
    <a:srgbClr val="FFFFFF"/>
    <a:srgbClr val="009678"/>
    <a:srgbClr val="337E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6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1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8DE683-A9F6-4E36-BBF0-426A6A40FBF3}" type="doc">
      <dgm:prSet loTypeId="urn:microsoft.com/office/officeart/2005/8/layout/chevron2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de-DE"/>
        </a:p>
      </dgm:t>
    </dgm:pt>
    <dgm:pt modelId="{2525240A-1F94-4E65-9ABB-1FAB0A758614}">
      <dgm:prSet phldrT="[Text]"/>
      <dgm:spPr>
        <a:xfrm rot="5400000">
          <a:off x="-180880" y="194815"/>
          <a:ext cx="1205870" cy="844109"/>
        </a:xfrm>
        <a:prstGeom prst="chevron">
          <a:avLst/>
        </a:prstGeom>
        <a:solidFill>
          <a:srgbClr val="006751">
            <a:alpha val="90000"/>
          </a:srgbClr>
        </a:solidFill>
        <a:ln w="12700" cap="flat" cmpd="sng" algn="ctr">
          <a:solidFill>
            <a:srgbClr val="006751">
              <a:alpha val="9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Vorbereitung</a:t>
          </a:r>
        </a:p>
      </dgm:t>
    </dgm:pt>
    <dgm:pt modelId="{EFF05132-C0B9-4C63-BB90-926D11F60A7B}" type="parTrans" cxnId="{8645CD41-DED8-4398-9F51-90F1BDF047E9}">
      <dgm:prSet/>
      <dgm:spPr/>
      <dgm:t>
        <a:bodyPr/>
        <a:lstStyle/>
        <a:p>
          <a:endParaRPr lang="de-DE"/>
        </a:p>
      </dgm:t>
    </dgm:pt>
    <dgm:pt modelId="{251610A6-2CAC-4801-A32C-6EC056F0E019}" type="sibTrans" cxnId="{8645CD41-DED8-4398-9F51-90F1BDF047E9}">
      <dgm:prSet/>
      <dgm:spPr/>
      <dgm:t>
        <a:bodyPr/>
        <a:lstStyle/>
        <a:p>
          <a:endParaRPr lang="de-DE"/>
        </a:p>
      </dgm:t>
    </dgm:pt>
    <dgm:pt modelId="{72BCD075-88AA-479B-95E5-800B7194A6CE}">
      <dgm:prSet phldrT="[Text]" custT="1"/>
      <dgm:spPr>
        <a:xfrm rot="5400000">
          <a:off x="2076982" y="-1218938"/>
          <a:ext cx="783815" cy="324956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9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Abstimmungen</a:t>
          </a:r>
        </a:p>
      </dgm:t>
    </dgm:pt>
    <dgm:pt modelId="{4704DC74-8C21-4894-B13B-00CE5311F693}" type="parTrans" cxnId="{A333AC3F-8EFF-4110-84C3-3465B3FEBE68}">
      <dgm:prSet/>
      <dgm:spPr/>
      <dgm:t>
        <a:bodyPr/>
        <a:lstStyle/>
        <a:p>
          <a:endParaRPr lang="de-DE"/>
        </a:p>
      </dgm:t>
    </dgm:pt>
    <dgm:pt modelId="{0A056BE9-C367-455B-A83A-99BC6FAA1C5C}" type="sibTrans" cxnId="{A333AC3F-8EFF-4110-84C3-3465B3FEBE68}">
      <dgm:prSet/>
      <dgm:spPr/>
      <dgm:t>
        <a:bodyPr/>
        <a:lstStyle/>
        <a:p>
          <a:endParaRPr lang="de-DE"/>
        </a:p>
      </dgm:t>
    </dgm:pt>
    <dgm:pt modelId="{23937F32-E7A7-4F3D-A9BE-D502D52555D8}">
      <dgm:prSet phldrT="[Text]" custT="1"/>
      <dgm:spPr>
        <a:xfrm rot="5400000">
          <a:off x="2076982" y="-1218938"/>
          <a:ext cx="783815" cy="324956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9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Gutachtenrecycling</a:t>
          </a:r>
        </a:p>
      </dgm:t>
    </dgm:pt>
    <dgm:pt modelId="{CF4E9888-9D94-4541-899D-AB8BE178BAAE}" type="parTrans" cxnId="{677CA55A-378C-41AD-BFFD-0B3A86987E73}">
      <dgm:prSet/>
      <dgm:spPr/>
      <dgm:t>
        <a:bodyPr/>
        <a:lstStyle/>
        <a:p>
          <a:endParaRPr lang="de-DE"/>
        </a:p>
      </dgm:t>
    </dgm:pt>
    <dgm:pt modelId="{9B11036F-092E-4038-9358-6827763EE265}" type="sibTrans" cxnId="{677CA55A-378C-41AD-BFFD-0B3A86987E73}">
      <dgm:prSet/>
      <dgm:spPr/>
      <dgm:t>
        <a:bodyPr/>
        <a:lstStyle/>
        <a:p>
          <a:endParaRPr lang="de-DE"/>
        </a:p>
      </dgm:t>
    </dgm:pt>
    <dgm:pt modelId="{48909C46-C1C7-4C68-A2E9-878E4580F9C5}">
      <dgm:prSet phldrT="[Text]"/>
      <dgm:spPr>
        <a:xfrm rot="5400000">
          <a:off x="-180880" y="1257087"/>
          <a:ext cx="1205870" cy="844109"/>
        </a:xfrm>
        <a:prstGeom prst="chevron">
          <a:avLst/>
        </a:prstGeom>
        <a:solidFill>
          <a:srgbClr val="006751">
            <a:alpha val="76667"/>
          </a:srgbClr>
        </a:solidFill>
        <a:ln w="12700" cap="flat" cmpd="sng" algn="ctr">
          <a:solidFill>
            <a:srgbClr val="006751">
              <a:alpha val="76667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Bestands-</a:t>
          </a:r>
          <a:b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analyse</a:t>
          </a:r>
          <a:endParaRPr lang="de-DE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36A91AB-74BF-4287-9AAC-3E5F1178CB2A}" type="parTrans" cxnId="{0784626E-4CDE-4799-943A-C8CAE28CE2C3}">
      <dgm:prSet/>
      <dgm:spPr/>
      <dgm:t>
        <a:bodyPr/>
        <a:lstStyle/>
        <a:p>
          <a:endParaRPr lang="de-DE"/>
        </a:p>
      </dgm:t>
    </dgm:pt>
    <dgm:pt modelId="{48D4FA67-37A4-4F41-A78E-DBD7C4A84A4C}" type="sibTrans" cxnId="{0784626E-4CDE-4799-943A-C8CAE28CE2C3}">
      <dgm:prSet/>
      <dgm:spPr/>
      <dgm:t>
        <a:bodyPr/>
        <a:lstStyle/>
        <a:p>
          <a:endParaRPr lang="de-DE"/>
        </a:p>
      </dgm:t>
    </dgm:pt>
    <dgm:pt modelId="{6ECEC583-14C6-4514-843B-107CFB3737D4}">
      <dgm:prSet phldrT="[Text]" custT="1"/>
      <dgm:spPr>
        <a:xfrm rot="5400000">
          <a:off x="2076982" y="-156666"/>
          <a:ext cx="783815" cy="324956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76667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Bergbegehungen, Kartierungen</a:t>
          </a:r>
        </a:p>
      </dgm:t>
    </dgm:pt>
    <dgm:pt modelId="{68DAF8C8-4BE0-4F44-B822-08C28698ADA4}" type="parTrans" cxnId="{733D825D-B565-48D5-AD47-DC97CFC6D351}">
      <dgm:prSet/>
      <dgm:spPr/>
      <dgm:t>
        <a:bodyPr/>
        <a:lstStyle/>
        <a:p>
          <a:endParaRPr lang="de-DE"/>
        </a:p>
      </dgm:t>
    </dgm:pt>
    <dgm:pt modelId="{681A1AE4-8423-4AD2-89C9-802DB257720E}" type="sibTrans" cxnId="{733D825D-B565-48D5-AD47-DC97CFC6D351}">
      <dgm:prSet/>
      <dgm:spPr/>
      <dgm:t>
        <a:bodyPr/>
        <a:lstStyle/>
        <a:p>
          <a:endParaRPr lang="de-DE"/>
        </a:p>
      </dgm:t>
    </dgm:pt>
    <dgm:pt modelId="{BD7C52E3-D92A-49BD-A202-C93278919BC6}">
      <dgm:prSet phldrT="[Text]"/>
      <dgm:spPr>
        <a:xfrm rot="5400000">
          <a:off x="-180880" y="2319359"/>
          <a:ext cx="1205870" cy="844109"/>
        </a:xfrm>
        <a:prstGeom prst="chevron">
          <a:avLst/>
        </a:prstGeom>
        <a:solidFill>
          <a:srgbClr val="006751">
            <a:alpha val="63333"/>
          </a:srgbClr>
        </a:solidFill>
        <a:ln w="12700" cap="flat" cmpd="sng" algn="ctr">
          <a:solidFill>
            <a:srgbClr val="006751">
              <a:alpha val="63333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Problem-</a:t>
          </a:r>
          <a:b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analyse</a:t>
          </a:r>
          <a:endParaRPr lang="de-DE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263FA7A-D25B-465C-886C-3CED911F20A8}" type="parTrans" cxnId="{626D7D4D-5EE0-4EC2-B0CE-60648932CC20}">
      <dgm:prSet/>
      <dgm:spPr/>
      <dgm:t>
        <a:bodyPr/>
        <a:lstStyle/>
        <a:p>
          <a:endParaRPr lang="de-DE"/>
        </a:p>
      </dgm:t>
    </dgm:pt>
    <dgm:pt modelId="{60267310-8859-430A-ABD0-A3CDE8BB41A8}" type="sibTrans" cxnId="{626D7D4D-5EE0-4EC2-B0CE-60648932CC20}">
      <dgm:prSet/>
      <dgm:spPr/>
      <dgm:t>
        <a:bodyPr/>
        <a:lstStyle/>
        <a:p>
          <a:endParaRPr lang="de-DE"/>
        </a:p>
      </dgm:t>
    </dgm:pt>
    <dgm:pt modelId="{66CDFB24-21A7-498A-B723-E1B4E1C9EAA6}">
      <dgm:prSet phldrT="[Text]" custT="1"/>
      <dgm:spPr>
        <a:xfrm rot="5400000">
          <a:off x="2076982" y="905606"/>
          <a:ext cx="783815" cy="324956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63333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Bewirtschaftungserschwernisse</a:t>
          </a:r>
        </a:p>
      </dgm:t>
    </dgm:pt>
    <dgm:pt modelId="{A5520DC9-BF7C-487C-A4C5-B8E3F837B744}" type="parTrans" cxnId="{279BAD58-C317-4FBD-9389-FB34503ACF87}">
      <dgm:prSet/>
      <dgm:spPr/>
      <dgm:t>
        <a:bodyPr/>
        <a:lstStyle/>
        <a:p>
          <a:endParaRPr lang="de-DE"/>
        </a:p>
      </dgm:t>
    </dgm:pt>
    <dgm:pt modelId="{656907C1-0CBD-4502-9437-BF4518E62E4C}" type="sibTrans" cxnId="{279BAD58-C317-4FBD-9389-FB34503ACF87}">
      <dgm:prSet/>
      <dgm:spPr/>
      <dgm:t>
        <a:bodyPr/>
        <a:lstStyle/>
        <a:p>
          <a:endParaRPr lang="de-DE"/>
        </a:p>
      </dgm:t>
    </dgm:pt>
    <dgm:pt modelId="{88660965-2D50-4032-9520-CCEC0F466691}">
      <dgm:prSet phldrT="[Text]" custT="1"/>
      <dgm:spPr>
        <a:xfrm rot="5400000">
          <a:off x="2076982" y="905606"/>
          <a:ext cx="783815" cy="324956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63333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Kooperation</a:t>
          </a:r>
        </a:p>
      </dgm:t>
    </dgm:pt>
    <dgm:pt modelId="{850B13DF-37F0-41BB-B34A-83058AAD9261}" type="parTrans" cxnId="{EA24B100-814D-4E84-8BDC-B6823BF52954}">
      <dgm:prSet/>
      <dgm:spPr/>
      <dgm:t>
        <a:bodyPr/>
        <a:lstStyle/>
        <a:p>
          <a:endParaRPr lang="de-DE"/>
        </a:p>
      </dgm:t>
    </dgm:pt>
    <dgm:pt modelId="{375D4BD9-CD82-41F2-8CF5-A275668EDEEA}" type="sibTrans" cxnId="{EA24B100-814D-4E84-8BDC-B6823BF52954}">
      <dgm:prSet/>
      <dgm:spPr/>
      <dgm:t>
        <a:bodyPr/>
        <a:lstStyle/>
        <a:p>
          <a:endParaRPr lang="de-DE"/>
        </a:p>
      </dgm:t>
    </dgm:pt>
    <dgm:pt modelId="{F474F97C-2769-424F-98CE-07130B7DBCD4}">
      <dgm:prSet phldrT="[Text]" custT="1"/>
      <dgm:spPr>
        <a:xfrm rot="5400000">
          <a:off x="2076982" y="-156666"/>
          <a:ext cx="783815" cy="324956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76667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Expertenbefragungen</a:t>
          </a:r>
        </a:p>
      </dgm:t>
    </dgm:pt>
    <dgm:pt modelId="{97411169-3F93-4292-AB10-BCB907C5F057}" type="parTrans" cxnId="{6D6BF5CE-6DEB-49DB-8805-CB7C0AAB2916}">
      <dgm:prSet/>
      <dgm:spPr/>
      <dgm:t>
        <a:bodyPr/>
        <a:lstStyle/>
        <a:p>
          <a:endParaRPr lang="de-DE"/>
        </a:p>
      </dgm:t>
    </dgm:pt>
    <dgm:pt modelId="{450AE87E-C771-49C1-8E2C-1E4C99599B40}" type="sibTrans" cxnId="{6D6BF5CE-6DEB-49DB-8805-CB7C0AAB2916}">
      <dgm:prSet/>
      <dgm:spPr/>
      <dgm:t>
        <a:bodyPr/>
        <a:lstStyle/>
        <a:p>
          <a:endParaRPr lang="de-DE"/>
        </a:p>
      </dgm:t>
    </dgm:pt>
    <dgm:pt modelId="{6FAF4FE6-D773-432D-8B99-CEFDB3CA8BCE}">
      <dgm:prSet/>
      <dgm:spPr>
        <a:xfrm rot="5400000">
          <a:off x="-180880" y="3459476"/>
          <a:ext cx="1205870" cy="844109"/>
        </a:xfrm>
        <a:prstGeom prst="chevron">
          <a:avLst/>
        </a:prstGeom>
        <a:solidFill>
          <a:srgbClr val="006751">
            <a:alpha val="50000"/>
          </a:srgbClr>
        </a:solidFill>
        <a:ln w="12700" cap="flat" cmpd="sng" algn="ctr">
          <a:solidFill>
            <a:srgbClr val="006751">
              <a:alpha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Ziel-</a:t>
          </a:r>
          <a:br>
            <a:rPr lang="de-DE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de-DE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konzept</a:t>
          </a:r>
          <a:endParaRPr lang="de-DE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375617A-F98E-4C07-94D0-1F79A3038F6A}" type="parTrans" cxnId="{E760F3FA-32AB-4F54-B4FB-C0C0877487AC}">
      <dgm:prSet/>
      <dgm:spPr/>
      <dgm:t>
        <a:bodyPr/>
        <a:lstStyle/>
        <a:p>
          <a:endParaRPr lang="de-DE"/>
        </a:p>
      </dgm:t>
    </dgm:pt>
    <dgm:pt modelId="{4DD0801A-72D8-4963-8382-2AF5D6E17C57}" type="sibTrans" cxnId="{E760F3FA-32AB-4F54-B4FB-C0C0877487AC}">
      <dgm:prSet/>
      <dgm:spPr/>
      <dgm:t>
        <a:bodyPr/>
        <a:lstStyle/>
        <a:p>
          <a:endParaRPr lang="de-DE"/>
        </a:p>
      </dgm:t>
    </dgm:pt>
    <dgm:pt modelId="{B47AD24A-ADF4-47F1-A68D-2FB23F2E946E}">
      <dgm:prSet custT="1"/>
      <dgm:spPr>
        <a:xfrm rot="5400000">
          <a:off x="1999137" y="2045723"/>
          <a:ext cx="939504" cy="324956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Maßnahmen - Baukasten</a:t>
          </a:r>
        </a:p>
      </dgm:t>
    </dgm:pt>
    <dgm:pt modelId="{678BC501-D128-423A-BD6D-6284BC55CFA1}" type="parTrans" cxnId="{6AA075DF-6FEF-4EF5-9D96-95213EF74C84}">
      <dgm:prSet/>
      <dgm:spPr/>
      <dgm:t>
        <a:bodyPr/>
        <a:lstStyle/>
        <a:p>
          <a:endParaRPr lang="de-DE"/>
        </a:p>
      </dgm:t>
    </dgm:pt>
    <dgm:pt modelId="{A6200E58-77F4-4C63-9AD0-5433CA2C0D7A}" type="sibTrans" cxnId="{6AA075DF-6FEF-4EF5-9D96-95213EF74C84}">
      <dgm:prSet/>
      <dgm:spPr/>
      <dgm:t>
        <a:bodyPr/>
        <a:lstStyle/>
        <a:p>
          <a:endParaRPr lang="de-DE"/>
        </a:p>
      </dgm:t>
    </dgm:pt>
    <dgm:pt modelId="{A4A1DF46-A5BC-4B73-A55E-CE21C295A9D6}">
      <dgm:prSet custT="1"/>
      <dgm:spPr>
        <a:xfrm rot="5400000">
          <a:off x="1999137" y="2045723"/>
          <a:ext cx="939504" cy="324956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Weinbergbezogene Perspektiven</a:t>
          </a:r>
        </a:p>
      </dgm:t>
    </dgm:pt>
    <dgm:pt modelId="{EE269950-369E-4DB2-8505-C0D31D66C776}" type="parTrans" cxnId="{233F0795-33F4-4CE0-AC0B-472ABBB7CE14}">
      <dgm:prSet/>
      <dgm:spPr/>
      <dgm:t>
        <a:bodyPr/>
        <a:lstStyle/>
        <a:p>
          <a:endParaRPr lang="de-DE"/>
        </a:p>
      </dgm:t>
    </dgm:pt>
    <dgm:pt modelId="{3B67AAF9-16AD-4E60-ABBD-A8CF34F40358}" type="sibTrans" cxnId="{233F0795-33F4-4CE0-AC0B-472ABBB7CE14}">
      <dgm:prSet/>
      <dgm:spPr/>
      <dgm:t>
        <a:bodyPr/>
        <a:lstStyle/>
        <a:p>
          <a:endParaRPr lang="de-DE"/>
        </a:p>
      </dgm:t>
    </dgm:pt>
    <dgm:pt modelId="{1D865991-BAD2-4EF7-817E-89F7BC26C3E4}">
      <dgm:prSet phldrT="[Text]" custT="1"/>
      <dgm:spPr>
        <a:xfrm rot="5400000">
          <a:off x="2076982" y="905606"/>
          <a:ext cx="783815" cy="324956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63333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SWOT Analyse</a:t>
          </a:r>
        </a:p>
      </dgm:t>
    </dgm:pt>
    <dgm:pt modelId="{F8F1D8DC-2D49-44D7-8CAC-DA046742EAE5}" type="parTrans" cxnId="{81777FA5-4C2B-42AF-ADFD-2D5F0A48569E}">
      <dgm:prSet/>
      <dgm:spPr/>
      <dgm:t>
        <a:bodyPr/>
        <a:lstStyle/>
        <a:p>
          <a:endParaRPr lang="de-DE"/>
        </a:p>
      </dgm:t>
    </dgm:pt>
    <dgm:pt modelId="{695A3623-437C-4CC3-8EF2-D83AB7DFD129}" type="sibTrans" cxnId="{81777FA5-4C2B-42AF-ADFD-2D5F0A48569E}">
      <dgm:prSet/>
      <dgm:spPr/>
      <dgm:t>
        <a:bodyPr/>
        <a:lstStyle/>
        <a:p>
          <a:endParaRPr lang="de-DE"/>
        </a:p>
      </dgm:t>
    </dgm:pt>
    <dgm:pt modelId="{3E1F2E28-F238-42C8-B87E-BD581BDFC24B}" type="pres">
      <dgm:prSet presAssocID="{158DE683-A9F6-4E36-BBF0-426A6A40FBF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BBDFA4C2-ADAE-4A5C-A7D7-A2D0EE64B55D}" type="pres">
      <dgm:prSet presAssocID="{2525240A-1F94-4E65-9ABB-1FAB0A758614}" presName="composite" presStyleCnt="0"/>
      <dgm:spPr/>
    </dgm:pt>
    <dgm:pt modelId="{B0C701B8-A3A6-43FA-A0E7-37722A16AC8E}" type="pres">
      <dgm:prSet presAssocID="{2525240A-1F94-4E65-9ABB-1FAB0A75861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83EDC0E-B090-4928-9C6E-78A9D3F6A087}" type="pres">
      <dgm:prSet presAssocID="{2525240A-1F94-4E65-9ABB-1FAB0A758614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6C03ED9-C156-4D14-A9C5-4554140B43FA}" type="pres">
      <dgm:prSet presAssocID="{251610A6-2CAC-4801-A32C-6EC056F0E019}" presName="sp" presStyleCnt="0"/>
      <dgm:spPr/>
    </dgm:pt>
    <dgm:pt modelId="{5B494035-1259-4341-8BA6-81CBCB34C082}" type="pres">
      <dgm:prSet presAssocID="{48909C46-C1C7-4C68-A2E9-878E4580F9C5}" presName="composite" presStyleCnt="0"/>
      <dgm:spPr/>
    </dgm:pt>
    <dgm:pt modelId="{63E79C10-8379-4300-AFEA-F3718B15FFF1}" type="pres">
      <dgm:prSet presAssocID="{48909C46-C1C7-4C68-A2E9-878E4580F9C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93100BD-A2EE-4331-8BAA-DC1729A6C638}" type="pres">
      <dgm:prSet presAssocID="{48909C46-C1C7-4C68-A2E9-878E4580F9C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B9955FF-F7A3-473E-BC7D-D5766E119A6F}" type="pres">
      <dgm:prSet presAssocID="{48D4FA67-37A4-4F41-A78E-DBD7C4A84A4C}" presName="sp" presStyleCnt="0"/>
      <dgm:spPr/>
    </dgm:pt>
    <dgm:pt modelId="{87915C10-5895-49FB-8879-2CB3575B2D08}" type="pres">
      <dgm:prSet presAssocID="{BD7C52E3-D92A-49BD-A202-C93278919BC6}" presName="composite" presStyleCnt="0"/>
      <dgm:spPr/>
    </dgm:pt>
    <dgm:pt modelId="{3969FF09-3725-4A00-B4B8-9613B8C41B36}" type="pres">
      <dgm:prSet presAssocID="{BD7C52E3-D92A-49BD-A202-C93278919BC6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24ADAFB-9B1A-45C3-8FCE-978B20565FA4}" type="pres">
      <dgm:prSet presAssocID="{BD7C52E3-D92A-49BD-A202-C93278919BC6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5C9D7A1-8CC6-4794-B83D-C407B40689A7}" type="pres">
      <dgm:prSet presAssocID="{60267310-8859-430A-ABD0-A3CDE8BB41A8}" presName="sp" presStyleCnt="0"/>
      <dgm:spPr/>
    </dgm:pt>
    <dgm:pt modelId="{26B21628-EB34-466B-A9B9-086D37B01081}" type="pres">
      <dgm:prSet presAssocID="{6FAF4FE6-D773-432D-8B99-CEFDB3CA8BCE}" presName="composite" presStyleCnt="0"/>
      <dgm:spPr/>
    </dgm:pt>
    <dgm:pt modelId="{38D0C3E6-0D20-400F-BB6D-4D561FBDE9D2}" type="pres">
      <dgm:prSet presAssocID="{6FAF4FE6-D773-432D-8B99-CEFDB3CA8BCE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02D7A22-CCE6-4E16-9F23-B83F5A2B11ED}" type="pres">
      <dgm:prSet presAssocID="{6FAF4FE6-D773-432D-8B99-CEFDB3CA8BCE}" presName="descendantText" presStyleLbl="alignAcc1" presStyleIdx="3" presStyleCnt="4" custScaleY="11986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ECA1AF4-E37D-4C42-87D9-24A7318799B1}" type="presOf" srcId="{72BCD075-88AA-479B-95E5-800B7194A6CE}" destId="{783EDC0E-B090-4928-9C6E-78A9D3F6A087}" srcOrd="0" destOrd="0" presId="urn:microsoft.com/office/officeart/2005/8/layout/chevron2"/>
    <dgm:cxn modelId="{81777FA5-4C2B-42AF-ADFD-2D5F0A48569E}" srcId="{BD7C52E3-D92A-49BD-A202-C93278919BC6}" destId="{1D865991-BAD2-4EF7-817E-89F7BC26C3E4}" srcOrd="2" destOrd="0" parTransId="{F8F1D8DC-2D49-44D7-8CAC-DA046742EAE5}" sibTransId="{695A3623-437C-4CC3-8EF2-D83AB7DFD129}"/>
    <dgm:cxn modelId="{092E4AFC-5D75-4D67-B288-2D1C2D39288F}" type="presOf" srcId="{88660965-2D50-4032-9520-CCEC0F466691}" destId="{024ADAFB-9B1A-45C3-8FCE-978B20565FA4}" srcOrd="0" destOrd="1" presId="urn:microsoft.com/office/officeart/2005/8/layout/chevron2"/>
    <dgm:cxn modelId="{7A821194-C8DC-4940-853A-E2D3ADCBBB05}" type="presOf" srcId="{2525240A-1F94-4E65-9ABB-1FAB0A758614}" destId="{B0C701B8-A3A6-43FA-A0E7-37722A16AC8E}" srcOrd="0" destOrd="0" presId="urn:microsoft.com/office/officeart/2005/8/layout/chevron2"/>
    <dgm:cxn modelId="{6D6BF5CE-6DEB-49DB-8805-CB7C0AAB2916}" srcId="{48909C46-C1C7-4C68-A2E9-878E4580F9C5}" destId="{F474F97C-2769-424F-98CE-07130B7DBCD4}" srcOrd="1" destOrd="0" parTransId="{97411169-3F93-4292-AB10-BCB907C5F057}" sibTransId="{450AE87E-C771-49C1-8E2C-1E4C99599B40}"/>
    <dgm:cxn modelId="{68955EAA-E4CA-4206-A814-856C4E476035}" type="presOf" srcId="{23937F32-E7A7-4F3D-A9BE-D502D52555D8}" destId="{783EDC0E-B090-4928-9C6E-78A9D3F6A087}" srcOrd="0" destOrd="1" presId="urn:microsoft.com/office/officeart/2005/8/layout/chevron2"/>
    <dgm:cxn modelId="{D81A9D08-0931-43DC-9FF5-4CF0AC702EFF}" type="presOf" srcId="{6FAF4FE6-D773-432D-8B99-CEFDB3CA8BCE}" destId="{38D0C3E6-0D20-400F-BB6D-4D561FBDE9D2}" srcOrd="0" destOrd="0" presId="urn:microsoft.com/office/officeart/2005/8/layout/chevron2"/>
    <dgm:cxn modelId="{279BAD58-C317-4FBD-9389-FB34503ACF87}" srcId="{BD7C52E3-D92A-49BD-A202-C93278919BC6}" destId="{66CDFB24-21A7-498A-B723-E1B4E1C9EAA6}" srcOrd="0" destOrd="0" parTransId="{A5520DC9-BF7C-487C-A4C5-B8E3F837B744}" sibTransId="{656907C1-0CBD-4502-9437-BF4518E62E4C}"/>
    <dgm:cxn modelId="{1E5963DE-EF07-4AD0-A73F-2F003325C07F}" type="presOf" srcId="{6ECEC583-14C6-4514-843B-107CFB3737D4}" destId="{E93100BD-A2EE-4331-8BAA-DC1729A6C638}" srcOrd="0" destOrd="0" presId="urn:microsoft.com/office/officeart/2005/8/layout/chevron2"/>
    <dgm:cxn modelId="{BDC68331-CF83-4C7B-AE9C-7C03BF8A84C9}" type="presOf" srcId="{158DE683-A9F6-4E36-BBF0-426A6A40FBF3}" destId="{3E1F2E28-F238-42C8-B87E-BD581BDFC24B}" srcOrd="0" destOrd="0" presId="urn:microsoft.com/office/officeart/2005/8/layout/chevron2"/>
    <dgm:cxn modelId="{F187742C-D4D8-4619-9C44-C2C7BDA0ABF8}" type="presOf" srcId="{A4A1DF46-A5BC-4B73-A55E-CE21C295A9D6}" destId="{102D7A22-CCE6-4E16-9F23-B83F5A2B11ED}" srcOrd="0" destOrd="1" presId="urn:microsoft.com/office/officeart/2005/8/layout/chevron2"/>
    <dgm:cxn modelId="{0EE630A3-8C52-4851-B24F-7F6C8D96E103}" type="presOf" srcId="{B47AD24A-ADF4-47F1-A68D-2FB23F2E946E}" destId="{102D7A22-CCE6-4E16-9F23-B83F5A2B11ED}" srcOrd="0" destOrd="0" presId="urn:microsoft.com/office/officeart/2005/8/layout/chevron2"/>
    <dgm:cxn modelId="{733D825D-B565-48D5-AD47-DC97CFC6D351}" srcId="{48909C46-C1C7-4C68-A2E9-878E4580F9C5}" destId="{6ECEC583-14C6-4514-843B-107CFB3737D4}" srcOrd="0" destOrd="0" parTransId="{68DAF8C8-4BE0-4F44-B822-08C28698ADA4}" sibTransId="{681A1AE4-8423-4AD2-89C9-802DB257720E}"/>
    <dgm:cxn modelId="{E760F3FA-32AB-4F54-B4FB-C0C0877487AC}" srcId="{158DE683-A9F6-4E36-BBF0-426A6A40FBF3}" destId="{6FAF4FE6-D773-432D-8B99-CEFDB3CA8BCE}" srcOrd="3" destOrd="0" parTransId="{E375617A-F98E-4C07-94D0-1F79A3038F6A}" sibTransId="{4DD0801A-72D8-4963-8382-2AF5D6E17C57}"/>
    <dgm:cxn modelId="{8645CD41-DED8-4398-9F51-90F1BDF047E9}" srcId="{158DE683-A9F6-4E36-BBF0-426A6A40FBF3}" destId="{2525240A-1F94-4E65-9ABB-1FAB0A758614}" srcOrd="0" destOrd="0" parTransId="{EFF05132-C0B9-4C63-BB90-926D11F60A7B}" sibTransId="{251610A6-2CAC-4801-A32C-6EC056F0E019}"/>
    <dgm:cxn modelId="{233F0795-33F4-4CE0-AC0B-472ABBB7CE14}" srcId="{6FAF4FE6-D773-432D-8B99-CEFDB3CA8BCE}" destId="{A4A1DF46-A5BC-4B73-A55E-CE21C295A9D6}" srcOrd="1" destOrd="0" parTransId="{EE269950-369E-4DB2-8505-C0D31D66C776}" sibTransId="{3B67AAF9-16AD-4E60-ABBD-A8CF34F40358}"/>
    <dgm:cxn modelId="{36A2F5FF-4F89-4D4F-9332-A71B1D0DF943}" type="presOf" srcId="{F474F97C-2769-424F-98CE-07130B7DBCD4}" destId="{E93100BD-A2EE-4331-8BAA-DC1729A6C638}" srcOrd="0" destOrd="1" presId="urn:microsoft.com/office/officeart/2005/8/layout/chevron2"/>
    <dgm:cxn modelId="{EA24B100-814D-4E84-8BDC-B6823BF52954}" srcId="{BD7C52E3-D92A-49BD-A202-C93278919BC6}" destId="{88660965-2D50-4032-9520-CCEC0F466691}" srcOrd="1" destOrd="0" parTransId="{850B13DF-37F0-41BB-B34A-83058AAD9261}" sibTransId="{375D4BD9-CD82-41F2-8CF5-A275668EDEEA}"/>
    <dgm:cxn modelId="{ADB2AAB4-0F33-490E-AB5B-B495BD923B92}" type="presOf" srcId="{48909C46-C1C7-4C68-A2E9-878E4580F9C5}" destId="{63E79C10-8379-4300-AFEA-F3718B15FFF1}" srcOrd="0" destOrd="0" presId="urn:microsoft.com/office/officeart/2005/8/layout/chevron2"/>
    <dgm:cxn modelId="{B2BCDC18-791A-4A80-BBC4-8AE38334B932}" type="presOf" srcId="{1D865991-BAD2-4EF7-817E-89F7BC26C3E4}" destId="{024ADAFB-9B1A-45C3-8FCE-978B20565FA4}" srcOrd="0" destOrd="2" presId="urn:microsoft.com/office/officeart/2005/8/layout/chevron2"/>
    <dgm:cxn modelId="{677CA55A-378C-41AD-BFFD-0B3A86987E73}" srcId="{2525240A-1F94-4E65-9ABB-1FAB0A758614}" destId="{23937F32-E7A7-4F3D-A9BE-D502D52555D8}" srcOrd="1" destOrd="0" parTransId="{CF4E9888-9D94-4541-899D-AB8BE178BAAE}" sibTransId="{9B11036F-092E-4038-9358-6827763EE265}"/>
    <dgm:cxn modelId="{89AE5E6D-D1CD-4D2F-97F5-A6F1413C239F}" type="presOf" srcId="{66CDFB24-21A7-498A-B723-E1B4E1C9EAA6}" destId="{024ADAFB-9B1A-45C3-8FCE-978B20565FA4}" srcOrd="0" destOrd="0" presId="urn:microsoft.com/office/officeart/2005/8/layout/chevron2"/>
    <dgm:cxn modelId="{626D7D4D-5EE0-4EC2-B0CE-60648932CC20}" srcId="{158DE683-A9F6-4E36-BBF0-426A6A40FBF3}" destId="{BD7C52E3-D92A-49BD-A202-C93278919BC6}" srcOrd="2" destOrd="0" parTransId="{3263FA7A-D25B-465C-886C-3CED911F20A8}" sibTransId="{60267310-8859-430A-ABD0-A3CDE8BB41A8}"/>
    <dgm:cxn modelId="{A333AC3F-8EFF-4110-84C3-3465B3FEBE68}" srcId="{2525240A-1F94-4E65-9ABB-1FAB0A758614}" destId="{72BCD075-88AA-479B-95E5-800B7194A6CE}" srcOrd="0" destOrd="0" parTransId="{4704DC74-8C21-4894-B13B-00CE5311F693}" sibTransId="{0A056BE9-C367-455B-A83A-99BC6FAA1C5C}"/>
    <dgm:cxn modelId="{6AA075DF-6FEF-4EF5-9D96-95213EF74C84}" srcId="{6FAF4FE6-D773-432D-8B99-CEFDB3CA8BCE}" destId="{B47AD24A-ADF4-47F1-A68D-2FB23F2E946E}" srcOrd="0" destOrd="0" parTransId="{678BC501-D128-423A-BD6D-6284BC55CFA1}" sibTransId="{A6200E58-77F4-4C63-9AD0-5433CA2C0D7A}"/>
    <dgm:cxn modelId="{0784626E-4CDE-4799-943A-C8CAE28CE2C3}" srcId="{158DE683-A9F6-4E36-BBF0-426A6A40FBF3}" destId="{48909C46-C1C7-4C68-A2E9-878E4580F9C5}" srcOrd="1" destOrd="0" parTransId="{E36A91AB-74BF-4287-9AAC-3E5F1178CB2A}" sibTransId="{48D4FA67-37A4-4F41-A78E-DBD7C4A84A4C}"/>
    <dgm:cxn modelId="{0C444EC2-4365-4943-B340-02C3ED7F4EE1}" type="presOf" srcId="{BD7C52E3-D92A-49BD-A202-C93278919BC6}" destId="{3969FF09-3725-4A00-B4B8-9613B8C41B36}" srcOrd="0" destOrd="0" presId="urn:microsoft.com/office/officeart/2005/8/layout/chevron2"/>
    <dgm:cxn modelId="{3E87B0CA-3BE3-4030-A610-6AF1DB8B0147}" type="presParOf" srcId="{3E1F2E28-F238-42C8-B87E-BD581BDFC24B}" destId="{BBDFA4C2-ADAE-4A5C-A7D7-A2D0EE64B55D}" srcOrd="0" destOrd="0" presId="urn:microsoft.com/office/officeart/2005/8/layout/chevron2"/>
    <dgm:cxn modelId="{6B9510FD-8272-44CB-A8F3-3A39BCD286F1}" type="presParOf" srcId="{BBDFA4C2-ADAE-4A5C-A7D7-A2D0EE64B55D}" destId="{B0C701B8-A3A6-43FA-A0E7-37722A16AC8E}" srcOrd="0" destOrd="0" presId="urn:microsoft.com/office/officeart/2005/8/layout/chevron2"/>
    <dgm:cxn modelId="{CE7F6D37-F1DB-4CE2-8A66-F08E3A468027}" type="presParOf" srcId="{BBDFA4C2-ADAE-4A5C-A7D7-A2D0EE64B55D}" destId="{783EDC0E-B090-4928-9C6E-78A9D3F6A087}" srcOrd="1" destOrd="0" presId="urn:microsoft.com/office/officeart/2005/8/layout/chevron2"/>
    <dgm:cxn modelId="{A16D8675-28C8-41DF-9ECD-7B68C13F9729}" type="presParOf" srcId="{3E1F2E28-F238-42C8-B87E-BD581BDFC24B}" destId="{A6C03ED9-C156-4D14-A9C5-4554140B43FA}" srcOrd="1" destOrd="0" presId="urn:microsoft.com/office/officeart/2005/8/layout/chevron2"/>
    <dgm:cxn modelId="{5C851A12-BCAB-4B51-AE0A-AAC9D813C816}" type="presParOf" srcId="{3E1F2E28-F238-42C8-B87E-BD581BDFC24B}" destId="{5B494035-1259-4341-8BA6-81CBCB34C082}" srcOrd="2" destOrd="0" presId="urn:microsoft.com/office/officeart/2005/8/layout/chevron2"/>
    <dgm:cxn modelId="{208A7236-2EA8-4DDE-A362-ABB7FF971673}" type="presParOf" srcId="{5B494035-1259-4341-8BA6-81CBCB34C082}" destId="{63E79C10-8379-4300-AFEA-F3718B15FFF1}" srcOrd="0" destOrd="0" presId="urn:microsoft.com/office/officeart/2005/8/layout/chevron2"/>
    <dgm:cxn modelId="{BF79A64A-1230-4C86-9B6B-715C3C91D7AD}" type="presParOf" srcId="{5B494035-1259-4341-8BA6-81CBCB34C082}" destId="{E93100BD-A2EE-4331-8BAA-DC1729A6C638}" srcOrd="1" destOrd="0" presId="urn:microsoft.com/office/officeart/2005/8/layout/chevron2"/>
    <dgm:cxn modelId="{D03535DA-D0DA-4A44-B1C2-E5918F003A2C}" type="presParOf" srcId="{3E1F2E28-F238-42C8-B87E-BD581BDFC24B}" destId="{5B9955FF-F7A3-473E-BC7D-D5766E119A6F}" srcOrd="3" destOrd="0" presId="urn:microsoft.com/office/officeart/2005/8/layout/chevron2"/>
    <dgm:cxn modelId="{75FBDDB6-6349-4DEE-A3FB-1E8BE3BC62E8}" type="presParOf" srcId="{3E1F2E28-F238-42C8-B87E-BD581BDFC24B}" destId="{87915C10-5895-49FB-8879-2CB3575B2D08}" srcOrd="4" destOrd="0" presId="urn:microsoft.com/office/officeart/2005/8/layout/chevron2"/>
    <dgm:cxn modelId="{FE0203B3-BDCE-43CB-9C77-0DC0BC46176B}" type="presParOf" srcId="{87915C10-5895-49FB-8879-2CB3575B2D08}" destId="{3969FF09-3725-4A00-B4B8-9613B8C41B36}" srcOrd="0" destOrd="0" presId="urn:microsoft.com/office/officeart/2005/8/layout/chevron2"/>
    <dgm:cxn modelId="{49CCFB56-CD91-434C-9E3D-CF1E68F61A00}" type="presParOf" srcId="{87915C10-5895-49FB-8879-2CB3575B2D08}" destId="{024ADAFB-9B1A-45C3-8FCE-978B20565FA4}" srcOrd="1" destOrd="0" presId="urn:microsoft.com/office/officeart/2005/8/layout/chevron2"/>
    <dgm:cxn modelId="{B7FB108E-A0A2-444B-BADB-23BFC275EA4A}" type="presParOf" srcId="{3E1F2E28-F238-42C8-B87E-BD581BDFC24B}" destId="{B5C9D7A1-8CC6-4794-B83D-C407B40689A7}" srcOrd="5" destOrd="0" presId="urn:microsoft.com/office/officeart/2005/8/layout/chevron2"/>
    <dgm:cxn modelId="{71C5C9AF-24E6-4BEB-90F6-FBD9DCFD3730}" type="presParOf" srcId="{3E1F2E28-F238-42C8-B87E-BD581BDFC24B}" destId="{26B21628-EB34-466B-A9B9-086D37B01081}" srcOrd="6" destOrd="0" presId="urn:microsoft.com/office/officeart/2005/8/layout/chevron2"/>
    <dgm:cxn modelId="{820F8D96-6AF1-4000-A3C0-FDA0685726F8}" type="presParOf" srcId="{26B21628-EB34-466B-A9B9-086D37B01081}" destId="{38D0C3E6-0D20-400F-BB6D-4D561FBDE9D2}" srcOrd="0" destOrd="0" presId="urn:microsoft.com/office/officeart/2005/8/layout/chevron2"/>
    <dgm:cxn modelId="{8404612D-52A1-4E6D-8032-86B676BA27C9}" type="presParOf" srcId="{26B21628-EB34-466B-A9B9-086D37B01081}" destId="{102D7A22-CCE6-4E16-9F23-B83F5A2B11E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701B8-A3A6-43FA-A0E7-37722A16AC8E}">
      <dsp:nvSpPr>
        <dsp:cNvPr id="0" name=""/>
        <dsp:cNvSpPr/>
      </dsp:nvSpPr>
      <dsp:spPr>
        <a:xfrm rot="5400000">
          <a:off x="-196630" y="209398"/>
          <a:ext cx="1310869" cy="917608"/>
        </a:xfrm>
        <a:prstGeom prst="chevron">
          <a:avLst/>
        </a:prstGeom>
        <a:solidFill>
          <a:srgbClr val="006751">
            <a:alpha val="90000"/>
          </a:srgbClr>
        </a:solidFill>
        <a:ln w="12700" cap="flat" cmpd="sng" algn="ctr">
          <a:solidFill>
            <a:srgbClr val="006751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Vorbereitung</a:t>
          </a:r>
        </a:p>
      </dsp:txBody>
      <dsp:txXfrm rot="-5400000">
        <a:off x="1" y="471571"/>
        <a:ext cx="917608" cy="393261"/>
      </dsp:txXfrm>
    </dsp:sp>
    <dsp:sp modelId="{783EDC0E-B090-4928-9C6E-78A9D3F6A087}">
      <dsp:nvSpPr>
        <dsp:cNvPr id="0" name=""/>
        <dsp:cNvSpPr/>
      </dsp:nvSpPr>
      <dsp:spPr>
        <a:xfrm rot="5400000">
          <a:off x="2274163" y="-1343786"/>
          <a:ext cx="852065" cy="356517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Abstimmungen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Gutachtenrecycling</a:t>
          </a:r>
        </a:p>
      </dsp:txBody>
      <dsp:txXfrm rot="-5400000">
        <a:off x="917609" y="54362"/>
        <a:ext cx="3523580" cy="768877"/>
      </dsp:txXfrm>
    </dsp:sp>
    <dsp:sp modelId="{63E79C10-8379-4300-AFEA-F3718B15FFF1}">
      <dsp:nvSpPr>
        <dsp:cNvPr id="0" name=""/>
        <dsp:cNvSpPr/>
      </dsp:nvSpPr>
      <dsp:spPr>
        <a:xfrm rot="5400000">
          <a:off x="-196630" y="1377716"/>
          <a:ext cx="1310869" cy="917608"/>
        </a:xfrm>
        <a:prstGeom prst="chevron">
          <a:avLst/>
        </a:prstGeom>
        <a:solidFill>
          <a:srgbClr val="006751">
            <a:alpha val="76667"/>
          </a:srgbClr>
        </a:solidFill>
        <a:ln w="12700" cap="flat" cmpd="sng" algn="ctr">
          <a:solidFill>
            <a:srgbClr val="006751">
              <a:alpha val="76667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Bestands-</a:t>
          </a:r>
          <a:br>
            <a:rPr lang="de-DE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de-DE" sz="13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analyse</a:t>
          </a:r>
          <a:endParaRPr lang="de-DE" sz="1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" y="1639889"/>
        <a:ext cx="917608" cy="393261"/>
      </dsp:txXfrm>
    </dsp:sp>
    <dsp:sp modelId="{E93100BD-A2EE-4331-8BAA-DC1729A6C638}">
      <dsp:nvSpPr>
        <dsp:cNvPr id="0" name=""/>
        <dsp:cNvSpPr/>
      </dsp:nvSpPr>
      <dsp:spPr>
        <a:xfrm rot="5400000">
          <a:off x="2274163" y="-175468"/>
          <a:ext cx="852065" cy="356517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76667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Bergbegehungen, Kartierungen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Expertenbefragungen</a:t>
          </a:r>
        </a:p>
      </dsp:txBody>
      <dsp:txXfrm rot="-5400000">
        <a:off x="917609" y="1222680"/>
        <a:ext cx="3523580" cy="768877"/>
      </dsp:txXfrm>
    </dsp:sp>
    <dsp:sp modelId="{3969FF09-3725-4A00-B4B8-9613B8C41B36}">
      <dsp:nvSpPr>
        <dsp:cNvPr id="0" name=""/>
        <dsp:cNvSpPr/>
      </dsp:nvSpPr>
      <dsp:spPr>
        <a:xfrm rot="5400000">
          <a:off x="-196630" y="2546034"/>
          <a:ext cx="1310869" cy="917608"/>
        </a:xfrm>
        <a:prstGeom prst="chevron">
          <a:avLst/>
        </a:prstGeom>
        <a:solidFill>
          <a:srgbClr val="006751">
            <a:alpha val="63333"/>
          </a:srgbClr>
        </a:solidFill>
        <a:ln w="12700" cap="flat" cmpd="sng" algn="ctr">
          <a:solidFill>
            <a:srgbClr val="006751">
              <a:alpha val="63333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Problem-</a:t>
          </a:r>
          <a:br>
            <a:rPr lang="de-DE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de-DE" sz="13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analyse</a:t>
          </a:r>
          <a:endParaRPr lang="de-DE" sz="1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" y="2808207"/>
        <a:ext cx="917608" cy="393261"/>
      </dsp:txXfrm>
    </dsp:sp>
    <dsp:sp modelId="{024ADAFB-9B1A-45C3-8FCE-978B20565FA4}">
      <dsp:nvSpPr>
        <dsp:cNvPr id="0" name=""/>
        <dsp:cNvSpPr/>
      </dsp:nvSpPr>
      <dsp:spPr>
        <a:xfrm rot="5400000">
          <a:off x="2274163" y="992849"/>
          <a:ext cx="852065" cy="356517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63333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Bewirtschaftungserschwernisse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Kooperation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SWOT Analyse</a:t>
          </a:r>
        </a:p>
      </dsp:txBody>
      <dsp:txXfrm rot="-5400000">
        <a:off x="917609" y="2390997"/>
        <a:ext cx="3523580" cy="768877"/>
      </dsp:txXfrm>
    </dsp:sp>
    <dsp:sp modelId="{38D0C3E6-0D20-400F-BB6D-4D561FBDE9D2}">
      <dsp:nvSpPr>
        <dsp:cNvPr id="0" name=""/>
        <dsp:cNvSpPr/>
      </dsp:nvSpPr>
      <dsp:spPr>
        <a:xfrm rot="5400000">
          <a:off x="-196630" y="3798975"/>
          <a:ext cx="1310869" cy="917608"/>
        </a:xfrm>
        <a:prstGeom prst="chevron">
          <a:avLst/>
        </a:prstGeom>
        <a:solidFill>
          <a:srgbClr val="006751">
            <a:alpha val="50000"/>
          </a:srgbClr>
        </a:solidFill>
        <a:ln w="12700" cap="flat" cmpd="sng" algn="ctr">
          <a:solidFill>
            <a:srgbClr val="006751">
              <a:alpha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Ziel-</a:t>
          </a:r>
          <a:br>
            <a:rPr lang="de-DE" sz="13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de-DE" sz="13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konzept</a:t>
          </a:r>
          <a:endParaRPr lang="de-DE" sz="13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" y="4061148"/>
        <a:ext cx="917608" cy="393261"/>
      </dsp:txXfrm>
    </dsp:sp>
    <dsp:sp modelId="{102D7A22-CCE6-4E16-9F23-B83F5A2B11ED}">
      <dsp:nvSpPr>
        <dsp:cNvPr id="0" name=""/>
        <dsp:cNvSpPr/>
      </dsp:nvSpPr>
      <dsp:spPr>
        <a:xfrm rot="5400000">
          <a:off x="2189540" y="2245790"/>
          <a:ext cx="1021310" cy="356517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6751">
              <a:alpha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Maßnahmen - Baukasten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Weinbergbezogene Perspektiven</a:t>
          </a:r>
        </a:p>
      </dsp:txBody>
      <dsp:txXfrm rot="-5400000">
        <a:off x="917608" y="3567578"/>
        <a:ext cx="3515318" cy="921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D8CAA-F803-4EA2-B9BE-ED100969CA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15"/>
          <a:stretch/>
        </p:blipFill>
        <p:spPr>
          <a:xfrm>
            <a:off x="1991578" y="5619136"/>
            <a:ext cx="7152422" cy="1253613"/>
          </a:xfrm>
          <a:prstGeom prst="rect">
            <a:avLst/>
          </a:prstGeom>
        </p:spPr>
      </p:pic>
      <p:sp>
        <p:nvSpPr>
          <p:cNvPr id="8" name="Line 14">
            <a:extLst>
              <a:ext uri="{FF2B5EF4-FFF2-40B4-BE49-F238E27FC236}">
                <a16:creationId xmlns:a16="http://schemas.microsoft.com/office/drawing/2014/main" id="{0B249512-144D-48E9-8767-6B10ABC6CBF6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9182" y="1091404"/>
            <a:ext cx="8427153" cy="1528"/>
          </a:xfrm>
          <a:prstGeom prst="line">
            <a:avLst/>
          </a:prstGeom>
          <a:noFill/>
          <a:ln w="34925" cap="rnd">
            <a:gradFill flip="none" rotWithShape="1">
              <a:gsLst>
                <a:gs pos="18000">
                  <a:schemeClr val="accent1">
                    <a:lumMod val="5000"/>
                    <a:lumOff val="95000"/>
                    <a:alpha val="90000"/>
                  </a:schemeClr>
                </a:gs>
                <a:gs pos="100000">
                  <a:srgbClr val="ADC3E6"/>
                </a:gs>
              </a:gsLst>
              <a:lin ang="10800000" scaled="1"/>
              <a:tileRect/>
            </a:gradFill>
            <a:prstDash val="sysDot"/>
            <a:round/>
            <a:headEnd/>
            <a:tailEnd/>
          </a:ln>
        </p:spPr>
        <p:txBody>
          <a:bodyPr/>
          <a:lstStyle/>
          <a:p>
            <a:endParaRPr lang="de-DE" sz="1350"/>
          </a:p>
        </p:txBody>
      </p:sp>
      <p:sp>
        <p:nvSpPr>
          <p:cNvPr id="9" name="Line 17">
            <a:extLst>
              <a:ext uri="{FF2B5EF4-FFF2-40B4-BE49-F238E27FC236}">
                <a16:creationId xmlns:a16="http://schemas.microsoft.com/office/drawing/2014/main" id="{2F6E7A9C-BA76-45AA-9ECE-372E383A83F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870297" y="1089540"/>
            <a:ext cx="3802127" cy="1864"/>
          </a:xfrm>
          <a:prstGeom prst="line">
            <a:avLst/>
          </a:prstGeom>
          <a:noFill/>
          <a:ln w="34925" cap="rnd">
            <a:gradFill flip="none" rotWithShape="1">
              <a:gsLst>
                <a:gs pos="27000">
                  <a:srgbClr val="F89120">
                    <a:alpha val="76000"/>
                  </a:srgbClr>
                </a:gs>
                <a:gs pos="93913">
                  <a:schemeClr val="bg1">
                    <a:alpha val="0"/>
                  </a:schemeClr>
                </a:gs>
                <a:gs pos="61000">
                  <a:schemeClr val="bg1">
                    <a:alpha val="50000"/>
                  </a:schemeClr>
                </a:gs>
              </a:gsLst>
              <a:lin ang="10800000" scaled="1"/>
              <a:tileRect/>
            </a:gra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135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2903185-3A7A-478C-9AAD-A052F1BDBF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00040" y="6211213"/>
            <a:ext cx="1914967" cy="365125"/>
          </a:xfrm>
          <a:prstGeom prst="rect">
            <a:avLst/>
          </a:prstGeom>
        </p:spPr>
      </p:pic>
      <p:pic>
        <p:nvPicPr>
          <p:cNvPr id="11" name="Grafik 10" descr="Ein Bild, das Text, Zeichnung, Uhr enthält.&#10;&#10;Automatisch generierte Beschreibung">
            <a:extLst>
              <a:ext uri="{FF2B5EF4-FFF2-40B4-BE49-F238E27FC236}">
                <a16:creationId xmlns:a16="http://schemas.microsoft.com/office/drawing/2014/main" id="{4AF39B98-BA06-464F-B172-E53564D0AE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942" y="299809"/>
            <a:ext cx="891047" cy="72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5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059949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600629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Line 14"/>
          <p:cNvSpPr>
            <a:spLocks noChangeShapeType="1"/>
          </p:cNvSpPr>
          <p:nvPr userDrawn="1"/>
        </p:nvSpPr>
        <p:spPr bwMode="auto">
          <a:xfrm flipV="1">
            <a:off x="9182" y="1091404"/>
            <a:ext cx="8427153" cy="1528"/>
          </a:xfrm>
          <a:prstGeom prst="line">
            <a:avLst/>
          </a:prstGeom>
          <a:noFill/>
          <a:ln w="34925" cap="rnd">
            <a:gradFill flip="none" rotWithShape="1">
              <a:gsLst>
                <a:gs pos="18000">
                  <a:schemeClr val="accent1">
                    <a:lumMod val="5000"/>
                    <a:lumOff val="95000"/>
                    <a:alpha val="90000"/>
                  </a:schemeClr>
                </a:gs>
                <a:gs pos="100000">
                  <a:srgbClr val="ADC3E6"/>
                </a:gs>
              </a:gsLst>
              <a:lin ang="10800000" scaled="1"/>
              <a:tileRect/>
            </a:gradFill>
            <a:prstDash val="sysDot"/>
            <a:round/>
            <a:headEnd/>
            <a:tailEnd/>
          </a:ln>
        </p:spPr>
        <p:txBody>
          <a:bodyPr/>
          <a:lstStyle/>
          <a:p>
            <a:endParaRPr lang="de-DE" sz="1350"/>
          </a:p>
        </p:txBody>
      </p:sp>
      <p:sp>
        <p:nvSpPr>
          <p:cNvPr id="12" name="Line 17"/>
          <p:cNvSpPr>
            <a:spLocks noChangeShapeType="1"/>
          </p:cNvSpPr>
          <p:nvPr userDrawn="1"/>
        </p:nvSpPr>
        <p:spPr bwMode="auto">
          <a:xfrm>
            <a:off x="4870297" y="1089540"/>
            <a:ext cx="3802127" cy="1864"/>
          </a:xfrm>
          <a:prstGeom prst="line">
            <a:avLst/>
          </a:prstGeom>
          <a:noFill/>
          <a:ln w="34925" cap="rnd">
            <a:gradFill flip="none" rotWithShape="1">
              <a:gsLst>
                <a:gs pos="27000">
                  <a:srgbClr val="F89120">
                    <a:alpha val="76000"/>
                  </a:srgbClr>
                </a:gs>
                <a:gs pos="93913">
                  <a:schemeClr val="bg1">
                    <a:alpha val="0"/>
                  </a:schemeClr>
                </a:gs>
                <a:gs pos="61000">
                  <a:schemeClr val="bg1">
                    <a:alpha val="50000"/>
                  </a:schemeClr>
                </a:gs>
              </a:gsLst>
              <a:lin ang="10800000" scaled="1"/>
              <a:tileRect/>
            </a:gra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131370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0588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99287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468473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676188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28965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908337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370684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3566100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7A3BD-C1A2-41F7-8285-03E75E9141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46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kationen.sachsen.de/bdb/artikel/41573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futour.com/" TargetMode="External"/><Relationship Id="rId5" Type="http://schemas.openxmlformats.org/officeDocument/2006/relationships/hyperlink" Target="mailto:melanie.knievel@futour.com" TargetMode="External"/><Relationship Id="rId4" Type="http://schemas.openxmlformats.org/officeDocument/2006/relationships/hyperlink" Target="mailto:heike.glatzel@futour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A69B6C-3B1E-44B0-8CE4-89EDE7FA3F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50874" y="6356350"/>
            <a:ext cx="6644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C5B7A3BD-C1A2-41F7-8285-03E75E91415F}" type="slidenum">
              <a:rPr lang="en-US">
                <a:solidFill>
                  <a:schemeClr val="accent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</a:t>
            </a:fld>
            <a:endParaRPr lang="en-US">
              <a:solidFill>
                <a:schemeClr val="accent1"/>
              </a:solidFill>
              <a:latin typeface="Calibri" panose="020F0502020204030204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EC86AD8-9366-48AA-8564-387623866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1" y="243620"/>
            <a:ext cx="4450831" cy="6295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C8D18110-DDE7-4464-AC65-E573E4C953E8}"/>
              </a:ext>
            </a:extLst>
          </p:cNvPr>
          <p:cNvSpPr txBox="1"/>
          <p:nvPr/>
        </p:nvSpPr>
        <p:spPr>
          <a:xfrm>
            <a:off x="5291995" y="1114342"/>
            <a:ext cx="36193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009678"/>
                </a:solidFill>
                <a:ea typeface="+mj-ea"/>
                <a:cs typeface="Arial" panose="020B0604020202020204" pitchFamily="34" charset="0"/>
              </a:rPr>
              <a:t>Vorstellung der Konzeption zur Optimierung des Steillagenweinbaus</a:t>
            </a:r>
            <a:r>
              <a:rPr lang="de-DE" dirty="0">
                <a:solidFill>
                  <a:srgbClr val="009678"/>
                </a:solidFill>
                <a:ea typeface="+mj-ea"/>
                <a:cs typeface="Arial" panose="020B0604020202020204" pitchFamily="34" charset="0"/>
              </a:rPr>
              <a:t/>
            </a:r>
            <a:br>
              <a:rPr lang="de-DE" dirty="0">
                <a:solidFill>
                  <a:srgbClr val="009678"/>
                </a:solidFill>
                <a:ea typeface="+mj-ea"/>
                <a:cs typeface="Arial" panose="020B0604020202020204" pitchFamily="34" charset="0"/>
              </a:rPr>
            </a:br>
            <a:r>
              <a:rPr lang="de-DE" sz="3200" b="1" dirty="0">
                <a:solidFill>
                  <a:srgbClr val="009678"/>
                </a:solidFill>
                <a:ea typeface="+mj-ea"/>
                <a:cs typeface="Arial" panose="020B0604020202020204" pitchFamily="34" charset="0"/>
              </a:rPr>
              <a:t>in Sachsen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AFFF047-39BE-4AFA-80ED-70973945A6F1}"/>
              </a:ext>
            </a:extLst>
          </p:cNvPr>
          <p:cNvSpPr txBox="1"/>
          <p:nvPr/>
        </p:nvSpPr>
        <p:spPr>
          <a:xfrm>
            <a:off x="5291995" y="608485"/>
            <a:ext cx="3562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009678"/>
                </a:solidFill>
                <a:ea typeface="+mj-ea"/>
                <a:cs typeface="Arial" panose="020B0604020202020204" pitchFamily="34" charset="0"/>
              </a:rPr>
              <a:t>Pillnitzer</a:t>
            </a:r>
            <a:r>
              <a:rPr lang="de-DE" dirty="0">
                <a:solidFill>
                  <a:srgbClr val="009678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de-DE" dirty="0" smtClean="0">
                <a:solidFill>
                  <a:srgbClr val="009678"/>
                </a:solidFill>
                <a:ea typeface="+mj-ea"/>
                <a:cs typeface="Arial" panose="020B0604020202020204" pitchFamily="34" charset="0"/>
              </a:rPr>
              <a:t>Weinbautag 4. </a:t>
            </a:r>
            <a:r>
              <a:rPr lang="de-DE" dirty="0">
                <a:solidFill>
                  <a:srgbClr val="009678"/>
                </a:solidFill>
                <a:ea typeface="+mj-ea"/>
                <a:cs typeface="Arial" panose="020B0604020202020204" pitchFamily="34" charset="0"/>
              </a:rPr>
              <a:t>April </a:t>
            </a:r>
            <a:r>
              <a:rPr lang="de-DE" dirty="0" smtClean="0">
                <a:solidFill>
                  <a:srgbClr val="009678"/>
                </a:solidFill>
                <a:ea typeface="+mj-ea"/>
                <a:cs typeface="Arial" panose="020B0604020202020204" pitchFamily="34" charset="0"/>
              </a:rPr>
              <a:t>2023</a:t>
            </a:r>
            <a:endParaRPr lang="de-DE" dirty="0">
              <a:solidFill>
                <a:srgbClr val="009678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762EF87-443A-4896-8173-70E90BBD5CE0}"/>
              </a:ext>
            </a:extLst>
          </p:cNvPr>
          <p:cNvSpPr txBox="1"/>
          <p:nvPr/>
        </p:nvSpPr>
        <p:spPr>
          <a:xfrm>
            <a:off x="5291995" y="3710167"/>
            <a:ext cx="36193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9678"/>
                </a:solidFill>
              </a:rPr>
              <a:t>Vortrag</a:t>
            </a:r>
            <a:r>
              <a:rPr lang="de-DE" dirty="0">
                <a:solidFill>
                  <a:srgbClr val="009678"/>
                </a:solidFill>
              </a:rPr>
              <a:t/>
            </a:r>
            <a:br>
              <a:rPr lang="de-DE" dirty="0">
                <a:solidFill>
                  <a:srgbClr val="009678"/>
                </a:solidFill>
              </a:rPr>
            </a:br>
            <a:r>
              <a:rPr lang="de-DE" sz="1400" dirty="0" smtClean="0">
                <a:solidFill>
                  <a:srgbClr val="009678"/>
                </a:solidFill>
              </a:rPr>
              <a:t>Sächsisches </a:t>
            </a:r>
            <a:r>
              <a:rPr lang="de-DE" sz="1400" dirty="0">
                <a:solidFill>
                  <a:srgbClr val="009678"/>
                </a:solidFill>
              </a:rPr>
              <a:t>Staatsministerium für Energie, Klimaschutz, </a:t>
            </a:r>
            <a:r>
              <a:rPr lang="de-DE" sz="1400" dirty="0" smtClean="0">
                <a:solidFill>
                  <a:srgbClr val="009678"/>
                </a:solidFill>
              </a:rPr>
              <a:t>Umwelt und Landwirtschaft</a:t>
            </a:r>
          </a:p>
          <a:p>
            <a:endParaRPr lang="de-DE" sz="1400" dirty="0">
              <a:solidFill>
                <a:srgbClr val="009678"/>
              </a:solidFill>
            </a:endParaRPr>
          </a:p>
          <a:p>
            <a:r>
              <a:rPr lang="de-DE" sz="1400" dirty="0" smtClean="0">
                <a:solidFill>
                  <a:srgbClr val="FF0000"/>
                </a:solidFill>
              </a:rPr>
              <a:t>Veröffentlichung erfolgte am 1. Februar 2023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D5EF115-398D-4E1F-A794-8BE9F033E02B}"/>
              </a:ext>
            </a:extLst>
          </p:cNvPr>
          <p:cNvSpPr txBox="1"/>
          <p:nvPr/>
        </p:nvSpPr>
        <p:spPr>
          <a:xfrm>
            <a:off x="5291995" y="5035886"/>
            <a:ext cx="3619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9678"/>
                </a:solidFill>
              </a:rPr>
              <a:t>Konzepterarbeitung </a:t>
            </a:r>
            <a:r>
              <a:rPr lang="de-DE" dirty="0">
                <a:solidFill>
                  <a:srgbClr val="009678"/>
                </a:solidFill>
              </a:rPr>
              <a:t/>
            </a:r>
            <a:br>
              <a:rPr lang="de-DE" dirty="0">
                <a:solidFill>
                  <a:srgbClr val="009678"/>
                </a:solidFill>
              </a:rPr>
            </a:br>
            <a:endParaRPr lang="de-DE" sz="1400" dirty="0">
              <a:solidFill>
                <a:srgbClr val="009678"/>
              </a:solidFill>
            </a:endParaRPr>
          </a:p>
        </p:txBody>
      </p:sp>
      <p:pic>
        <p:nvPicPr>
          <p:cNvPr id="34" name="Grafik 3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1F2E24CC-216E-40A2-86B9-898EF31C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21" y="5403028"/>
            <a:ext cx="1648197" cy="100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7A3BD-C1A2-41F7-8285-03E75E91415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ADC3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ADC3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1DA2FEE-5B44-4902-A066-AB6DEA75A307}"/>
              </a:ext>
            </a:extLst>
          </p:cNvPr>
          <p:cNvSpPr txBox="1"/>
          <p:nvPr/>
        </p:nvSpPr>
        <p:spPr>
          <a:xfrm>
            <a:off x="608481" y="472776"/>
            <a:ext cx="7927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9678"/>
                </a:solidFill>
              </a:rPr>
              <a:t>Räumliche Einordnung Weinberge</a:t>
            </a:r>
            <a:endParaRPr lang="de-DE" sz="2800" b="1" dirty="0">
              <a:highlight>
                <a:srgbClr val="FFFF00"/>
              </a:highlight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B9FC30D-A508-4136-AAC1-A9E0497D44B7}"/>
              </a:ext>
            </a:extLst>
          </p:cNvPr>
          <p:cNvGrpSpPr/>
          <p:nvPr/>
        </p:nvGrpSpPr>
        <p:grpSpPr>
          <a:xfrm>
            <a:off x="470686" y="1149350"/>
            <a:ext cx="7734200" cy="5362661"/>
            <a:chOff x="468750" y="1149350"/>
            <a:chExt cx="7330003" cy="480759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FC1D2C8A-16CC-40FD-892B-6DA8F1533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0718" y="5778621"/>
              <a:ext cx="1518035" cy="178324"/>
            </a:xfrm>
            <a:prstGeom prst="rect">
              <a:avLst/>
            </a:prstGeom>
          </p:spPr>
        </p:pic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B8CBD1A-970A-44B1-8AAD-CF409B2A392D}"/>
                </a:ext>
              </a:extLst>
            </p:cNvPr>
            <p:cNvGrpSpPr/>
            <p:nvPr/>
          </p:nvGrpSpPr>
          <p:grpSpPr>
            <a:xfrm>
              <a:off x="468750" y="1149350"/>
              <a:ext cx="7330003" cy="4559300"/>
              <a:chOff x="-876498" y="0"/>
              <a:chExt cx="7330003" cy="4559300"/>
            </a:xfrm>
          </p:grpSpPr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BC3972BF-A4F0-475B-A37C-686A46A8615D}"/>
                  </a:ext>
                </a:extLst>
              </p:cNvPr>
              <p:cNvGrpSpPr/>
              <p:nvPr/>
            </p:nvGrpSpPr>
            <p:grpSpPr>
              <a:xfrm>
                <a:off x="-876498" y="0"/>
                <a:ext cx="7330003" cy="4559300"/>
                <a:chOff x="-911044" y="-29301"/>
                <a:chExt cx="7330724" cy="4560570"/>
              </a:xfrm>
            </p:grpSpPr>
            <p:grpSp>
              <p:nvGrpSpPr>
                <p:cNvPr id="19" name="Gruppieren 18">
                  <a:extLst>
                    <a:ext uri="{FF2B5EF4-FFF2-40B4-BE49-F238E27FC236}">
                      <a16:creationId xmlns:a16="http://schemas.microsoft.com/office/drawing/2014/main" id="{9091AABB-0AD0-4826-B090-B8A0203EE044}"/>
                    </a:ext>
                  </a:extLst>
                </p:cNvPr>
                <p:cNvGrpSpPr/>
                <p:nvPr/>
              </p:nvGrpSpPr>
              <p:grpSpPr>
                <a:xfrm>
                  <a:off x="-34460" y="-29301"/>
                  <a:ext cx="6454140" cy="4560570"/>
                  <a:chOff x="-34460" y="-29301"/>
                  <a:chExt cx="6454140" cy="4560570"/>
                </a:xfrm>
              </p:grpSpPr>
              <p:pic>
                <p:nvPicPr>
                  <p:cNvPr id="26" name="Grafik 25" descr="Ein Bild, das Karte enthält.&#10;&#10;Automatisch generierte Beschreibung">
                    <a:extLst>
                      <a:ext uri="{FF2B5EF4-FFF2-40B4-BE49-F238E27FC236}">
                        <a16:creationId xmlns:a16="http://schemas.microsoft.com/office/drawing/2014/main" id="{4157E0E2-D7C8-40B0-A94E-9EB348372D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4460" y="-29301"/>
                    <a:ext cx="6454140" cy="4560570"/>
                  </a:xfrm>
                  <a:prstGeom prst="rect">
                    <a:avLst/>
                  </a:prstGeom>
                </p:spPr>
              </p:pic>
              <p:sp>
                <p:nvSpPr>
                  <p:cNvPr id="27" name="Textfeld 2">
                    <a:extLst>
                      <a:ext uri="{FF2B5EF4-FFF2-40B4-BE49-F238E27FC236}">
                        <a16:creationId xmlns:a16="http://schemas.microsoft.com/office/drawing/2014/main" id="{A1D63214-BF0D-4A5D-86EC-062E67A726A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38425" y="4286250"/>
                    <a:ext cx="1416050" cy="1765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ts val="6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a:t>Pesterwitzer Jochhöhschlösschen</a:t>
                    </a:r>
                    <a:endParaRPr kumimoji="0" lang="de-DE" sz="105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28" name="Gruppieren 27">
                    <a:extLst>
                      <a:ext uri="{FF2B5EF4-FFF2-40B4-BE49-F238E27FC236}">
                        <a16:creationId xmlns:a16="http://schemas.microsoft.com/office/drawing/2014/main" id="{2B6BCF1F-4CB7-4D9E-9BF8-2A2D8AA31E85}"/>
                      </a:ext>
                    </a:extLst>
                  </p:cNvPr>
                  <p:cNvGrpSpPr/>
                  <p:nvPr/>
                </p:nvGrpSpPr>
                <p:grpSpPr>
                  <a:xfrm>
                    <a:off x="1495425" y="2107920"/>
                    <a:ext cx="3992673" cy="1617910"/>
                    <a:chOff x="0" y="88620"/>
                    <a:chExt cx="3992673" cy="1617910"/>
                  </a:xfrm>
                </p:grpSpPr>
                <p:sp>
                  <p:nvSpPr>
                    <p:cNvPr id="44" name="Textfeld 2">
                      <a:extLst>
                        <a:ext uri="{FF2B5EF4-FFF2-40B4-BE49-F238E27FC236}">
                          <a16:creationId xmlns:a16="http://schemas.microsoft.com/office/drawing/2014/main" id="{5AB03E8D-9554-40E8-BE60-2657BBA2ECC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1299" y="213494"/>
                      <a:ext cx="747395" cy="176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Johannisberg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5" name="Textfeld 2">
                      <a:extLst>
                        <a:ext uri="{FF2B5EF4-FFF2-40B4-BE49-F238E27FC236}">
                          <a16:creationId xmlns:a16="http://schemas.microsoft.com/office/drawing/2014/main" id="{3709A3C0-9902-4A37-BC27-981D23B8EE7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36656" y="471299"/>
                      <a:ext cx="628650" cy="2527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Goldener</a:t>
                      </a:r>
                      <a:b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Wagen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6" name="Textfeld 2">
                      <a:extLst>
                        <a:ext uri="{FF2B5EF4-FFF2-40B4-BE49-F238E27FC236}">
                          <a16:creationId xmlns:a16="http://schemas.microsoft.com/office/drawing/2014/main" id="{30FCAB43-0446-4B3C-8E2A-F75A3B1D2C7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94259" y="443101"/>
                      <a:ext cx="584200" cy="176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Steinrücken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" name="Textfeld 2">
                      <a:extLst>
                        <a:ext uri="{FF2B5EF4-FFF2-40B4-BE49-F238E27FC236}">
                          <a16:creationId xmlns:a16="http://schemas.microsoft.com/office/drawing/2014/main" id="{AD2F7214-5573-4683-9D91-7F70297A600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12959" y="335453"/>
                      <a:ext cx="660400" cy="2527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Wackerbarth-</a:t>
                      </a:r>
                      <a:br>
                        <a:rPr kumimoji="0" lang="de-DE" sz="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kumimoji="0" lang="de-DE" sz="6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berg</a:t>
                      </a:r>
                      <a:endParaRPr kumimoji="0" lang="de-DE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8" name="Textfeld 2">
                      <a:extLst>
                        <a:ext uri="{FF2B5EF4-FFF2-40B4-BE49-F238E27FC236}">
                          <a16:creationId xmlns:a16="http://schemas.microsoft.com/office/drawing/2014/main" id="{9AC90B68-3A97-4155-85A1-C85CB75E990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48182" y="294058"/>
                      <a:ext cx="747395" cy="176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Paradies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9" name="Textfeld 2">
                      <a:extLst>
                        <a:ext uri="{FF2B5EF4-FFF2-40B4-BE49-F238E27FC236}">
                          <a16:creationId xmlns:a16="http://schemas.microsoft.com/office/drawing/2014/main" id="{967521D0-8D9C-4B2A-A52C-BB86A6FF4E3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19031" y="1409868"/>
                      <a:ext cx="884555" cy="2527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Pillnitzer Königlicher Weinberg 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0" name="Textfeld 2">
                      <a:extLst>
                        <a:ext uri="{FF2B5EF4-FFF2-40B4-BE49-F238E27FC236}">
                          <a16:creationId xmlns:a16="http://schemas.microsoft.com/office/drawing/2014/main" id="{33B4466F-0B0B-44B2-8B7B-6C96361CEC3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6737" y="942597"/>
                      <a:ext cx="747395" cy="2527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Merbitzer Bauernberge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1" name="Textfeld 2">
                      <a:extLst>
                        <a:ext uri="{FF2B5EF4-FFF2-40B4-BE49-F238E27FC236}">
                          <a16:creationId xmlns:a16="http://schemas.microsoft.com/office/drawing/2014/main" id="{AC629EFB-AA31-45BA-B0BC-DB06A04C919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1449" y="1482375"/>
                      <a:ext cx="747395" cy="2241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Dresden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2" name="Textfeld 2">
                      <a:extLst>
                        <a:ext uri="{FF2B5EF4-FFF2-40B4-BE49-F238E27FC236}">
                          <a16:creationId xmlns:a16="http://schemas.microsoft.com/office/drawing/2014/main" id="{D127B414-B615-4496-AAE1-FB2312ACA1FD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0765" y="632427"/>
                      <a:ext cx="747395" cy="2241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Radebeul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3" name="Textfeld 2">
                      <a:extLst>
                        <a:ext uri="{FF2B5EF4-FFF2-40B4-BE49-F238E27FC236}">
                          <a16:creationId xmlns:a16="http://schemas.microsoft.com/office/drawing/2014/main" id="{D5D391B7-7EDE-4E62-888B-6C0156270F4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0" y="88620"/>
                      <a:ext cx="747395" cy="2241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Coswig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4" name="Textfeld 2">
                      <a:extLst>
                        <a:ext uri="{FF2B5EF4-FFF2-40B4-BE49-F238E27FC236}">
                          <a16:creationId xmlns:a16="http://schemas.microsoft.com/office/drawing/2014/main" id="{C951914A-6E5B-477E-8A6C-F5A1DE6F5C6C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23563" y="878146"/>
                      <a:ext cx="1769110" cy="3175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Dresdner Elbhänge 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29" name="Gruppieren 28">
                    <a:extLst>
                      <a:ext uri="{FF2B5EF4-FFF2-40B4-BE49-F238E27FC236}">
                        <a16:creationId xmlns:a16="http://schemas.microsoft.com/office/drawing/2014/main" id="{10D67021-240F-4D23-8B96-E615D69A4866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88179"/>
                    <a:ext cx="2770822" cy="2143266"/>
                    <a:chOff x="0" y="-207096"/>
                    <a:chExt cx="2770822" cy="2143266"/>
                  </a:xfrm>
                </p:grpSpPr>
                <p:sp>
                  <p:nvSpPr>
                    <p:cNvPr id="30" name="Textfeld 2">
                      <a:extLst>
                        <a:ext uri="{FF2B5EF4-FFF2-40B4-BE49-F238E27FC236}">
                          <a16:creationId xmlns:a16="http://schemas.microsoft.com/office/drawing/2014/main" id="{81C2EB68-02C5-4C9A-AFD0-D84D12CADA4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86706" y="398792"/>
                      <a:ext cx="668020" cy="176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Heinrichsburg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1" name="Textfeld 2">
                      <a:extLst>
                        <a:ext uri="{FF2B5EF4-FFF2-40B4-BE49-F238E27FC236}">
                          <a16:creationId xmlns:a16="http://schemas.microsoft.com/office/drawing/2014/main" id="{A6DA8943-C5CB-4801-B45C-7317CEF115BB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96172" y="890231"/>
                      <a:ext cx="808355" cy="176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Schloss Proschwitz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" name="Textfeld 2">
                      <a:extLst>
                        <a:ext uri="{FF2B5EF4-FFF2-40B4-BE49-F238E27FC236}">
                          <a16:creationId xmlns:a16="http://schemas.microsoft.com/office/drawing/2014/main" id="{0955DEC8-49A4-4154-8A97-CF4B7DEC2F9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90431" y="998992"/>
                      <a:ext cx="601345" cy="176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Gellertberg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3" name="Textfeld 2">
                      <a:extLst>
                        <a:ext uri="{FF2B5EF4-FFF2-40B4-BE49-F238E27FC236}">
                          <a16:creationId xmlns:a16="http://schemas.microsoft.com/office/drawing/2014/main" id="{991ACF74-2F46-49B6-B580-DB03B985EEFC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2930" y="1317220"/>
                      <a:ext cx="676910" cy="2527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Kurfürstlicher </a:t>
                      </a:r>
                      <a:b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Weinberg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feld 2">
                      <a:extLst>
                        <a:ext uri="{FF2B5EF4-FFF2-40B4-BE49-F238E27FC236}">
                          <a16:creationId xmlns:a16="http://schemas.microsoft.com/office/drawing/2014/main" id="{8F7CED85-4458-42F4-A4BD-CFA4821B612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8401" y="1111202"/>
                      <a:ext cx="687705" cy="176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Katzensprung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5" name="Textfeld 2">
                      <a:extLst>
                        <a:ext uri="{FF2B5EF4-FFF2-40B4-BE49-F238E27FC236}">
                          <a16:creationId xmlns:a16="http://schemas.microsoft.com/office/drawing/2014/main" id="{19736238-09B1-4B99-81C2-2ECBD553CE2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0" y="998992"/>
                      <a:ext cx="755015" cy="2527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Kloster </a:t>
                      </a:r>
                      <a:b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Heilig Kreuz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6" name="Textfeld 2">
                      <a:extLst>
                        <a:ext uri="{FF2B5EF4-FFF2-40B4-BE49-F238E27FC236}">
                          <a16:creationId xmlns:a16="http://schemas.microsoft.com/office/drawing/2014/main" id="{73929646-20D7-4EBA-861E-47C94901506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66766" y="1442094"/>
                      <a:ext cx="800735" cy="176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Rosengründchen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7" name="Textfeld 2">
                      <a:extLst>
                        <a:ext uri="{FF2B5EF4-FFF2-40B4-BE49-F238E27FC236}">
                          <a16:creationId xmlns:a16="http://schemas.microsoft.com/office/drawing/2014/main" id="{43FFF202-5FDF-41D8-A6ED-DBC2D4B7381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32627" y="1675729"/>
                      <a:ext cx="570865" cy="176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Kapitelberg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8" name="Textfeld 2">
                      <a:extLst>
                        <a:ext uri="{FF2B5EF4-FFF2-40B4-BE49-F238E27FC236}">
                          <a16:creationId xmlns:a16="http://schemas.microsoft.com/office/drawing/2014/main" id="{92AEAF15-17C0-4376-907E-B3F8BF61CB2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4511" y="1317220"/>
                      <a:ext cx="663575" cy="176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Ratsweinberg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9" name="Textfeld 2">
                      <a:extLst>
                        <a:ext uri="{FF2B5EF4-FFF2-40B4-BE49-F238E27FC236}">
                          <a16:creationId xmlns:a16="http://schemas.microsoft.com/office/drawing/2014/main" id="{D8FA6951-2CC4-418B-A8F9-E5E934D04A4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91640" y="1591137"/>
                      <a:ext cx="595630" cy="176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Klausenberg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0" name="Textfeld 2">
                      <a:extLst>
                        <a:ext uri="{FF2B5EF4-FFF2-40B4-BE49-F238E27FC236}">
                          <a16:creationId xmlns:a16="http://schemas.microsoft.com/office/drawing/2014/main" id="{D56BB3DB-6901-4565-9599-85B3A978325D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5719" y="0"/>
                      <a:ext cx="808355" cy="176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5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Schloss Proschwitz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1" name="Textfeld 2">
                      <a:extLst>
                        <a:ext uri="{FF2B5EF4-FFF2-40B4-BE49-F238E27FC236}">
                          <a16:creationId xmlns:a16="http://schemas.microsoft.com/office/drawing/2014/main" id="{D8B6D3A7-1895-475D-9D78-8CF687C8D00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5326" y="1720039"/>
                      <a:ext cx="747395" cy="2161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Meißen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2" name="Textfeld 2">
                      <a:extLst>
                        <a:ext uri="{FF2B5EF4-FFF2-40B4-BE49-F238E27FC236}">
                          <a16:creationId xmlns:a16="http://schemas.microsoft.com/office/drawing/2014/main" id="{CB71E98F-C56D-4391-85D9-4ADF7399E06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423" y="233636"/>
                      <a:ext cx="963930" cy="2241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Diesbar-Seußlitz</a:t>
                      </a:r>
                      <a:endParaRPr kumimoji="0" lang="de-DE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3" name="Textfeld 2">
                      <a:extLst>
                        <a:ext uri="{FF2B5EF4-FFF2-40B4-BE49-F238E27FC236}">
                          <a16:creationId xmlns:a16="http://schemas.microsoft.com/office/drawing/2014/main" id="{C7868784-559F-4AA1-B632-9049381B65BB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7507" y="-207096"/>
                      <a:ext cx="2393315" cy="3175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Seußlitzer</a:t>
                      </a:r>
                      <a:r>
                        <a:rPr kumimoji="0" lang="de-DE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Schlossweinberg </a:t>
                      </a:r>
                      <a:endParaRPr kumimoji="0" lang="de-DE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20" name="Gruppieren 19">
                  <a:extLst>
                    <a:ext uri="{FF2B5EF4-FFF2-40B4-BE49-F238E27FC236}">
                      <a16:creationId xmlns:a16="http://schemas.microsoft.com/office/drawing/2014/main" id="{5B6B8D8C-20B4-492F-B672-1D5730843854}"/>
                    </a:ext>
                  </a:extLst>
                </p:cNvPr>
                <p:cNvGrpSpPr/>
                <p:nvPr/>
              </p:nvGrpSpPr>
              <p:grpSpPr>
                <a:xfrm>
                  <a:off x="-911044" y="698336"/>
                  <a:ext cx="4875160" cy="1830008"/>
                  <a:chOff x="-1223016" y="20604"/>
                  <a:chExt cx="4875160" cy="1830008"/>
                </a:xfrm>
              </p:grpSpPr>
              <p:sp>
                <p:nvSpPr>
                  <p:cNvPr id="21" name="Textfeld 2">
                    <a:extLst>
                      <a:ext uri="{FF2B5EF4-FFF2-40B4-BE49-F238E27FC236}">
                        <a16:creationId xmlns:a16="http://schemas.microsoft.com/office/drawing/2014/main" id="{BE125A2E-5A81-40CE-A8E7-6070D320EF3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23016" y="35282"/>
                    <a:ext cx="1166750" cy="32682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ts val="9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a:t>Weinberg</a:t>
                    </a:r>
                    <a:br>
                      <a:rPr kumimoji="0" lang="de-DE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</a:br>
                    <a:r>
                      <a:rPr kumimoji="0" lang="de-DE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a:t>Brummochsenloch</a:t>
                    </a:r>
                    <a:endParaRPr kumimoji="0" lang="de-DE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" name="Textfeld 2">
                    <a:extLst>
                      <a:ext uri="{FF2B5EF4-FFF2-40B4-BE49-F238E27FC236}">
                        <a16:creationId xmlns:a16="http://schemas.microsoft.com/office/drawing/2014/main" id="{6A94F507-80CF-488F-8516-D87C625D49A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50356" y="1484882"/>
                    <a:ext cx="901788" cy="32961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ts val="9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a:t>Weinberg</a:t>
                    </a:r>
                    <a:endParaRPr kumimoji="0" lang="de-DE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ts val="9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a:t>Friedensburg</a:t>
                    </a:r>
                    <a:endParaRPr kumimoji="0" lang="de-DE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" name="Textfeld 2">
                    <a:extLst>
                      <a:ext uri="{FF2B5EF4-FFF2-40B4-BE49-F238E27FC236}">
                        <a16:creationId xmlns:a16="http://schemas.microsoft.com/office/drawing/2014/main" id="{6DA73445-3FF9-4689-BA41-92B835C89C1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77803" y="1208679"/>
                    <a:ext cx="870956" cy="325791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ts val="9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9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a:t>Weinberg</a:t>
                    </a:r>
                    <a:endParaRPr kumimoji="0" lang="de-DE" sz="105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ts val="9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9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a:t>Wasserturm </a:t>
                    </a:r>
                    <a:endParaRPr kumimoji="0" lang="de-DE" sz="105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4" name="Gerader Verbinder 23">
                    <a:extLst>
                      <a:ext uri="{FF2B5EF4-FFF2-40B4-BE49-F238E27FC236}">
                        <a16:creationId xmlns:a16="http://schemas.microsoft.com/office/drawing/2014/main" id="{163EF5F3-C242-45D6-97AE-4AFE262C055F}"/>
                      </a:ext>
                    </a:extLst>
                  </p:cNvPr>
                  <p:cNvCxnSpPr>
                    <a:cxnSpLocks/>
                    <a:endCxn id="21" idx="3"/>
                  </p:cNvCxnSpPr>
                  <p:nvPr/>
                </p:nvCxnSpPr>
                <p:spPr>
                  <a:xfrm flipH="1">
                    <a:off x="-56266" y="20604"/>
                    <a:ext cx="221170" cy="178089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  <a:headEnd type="triangl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" name="Gerader Verbinder 24">
                    <a:extLst>
                      <a:ext uri="{FF2B5EF4-FFF2-40B4-BE49-F238E27FC236}">
                        <a16:creationId xmlns:a16="http://schemas.microsoft.com/office/drawing/2014/main" id="{5C0EF336-1D3C-47D7-9664-623C31E3241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313842" y="1534470"/>
                    <a:ext cx="436514" cy="316142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  <a:headEnd type="triangl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17" name="Textfeld 2">
                <a:extLst>
                  <a:ext uri="{FF2B5EF4-FFF2-40B4-BE49-F238E27FC236}">
                    <a16:creationId xmlns:a16="http://schemas.microsoft.com/office/drawing/2014/main" id="{E7C227AA-DDB1-48C9-A2CF-5B73858E4A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1600" y="1641600"/>
                <a:ext cx="1768936" cy="317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Radebeuler Lößnitz </a:t>
                </a:r>
                <a:endParaRPr kumimoji="0" lang="de-DE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feld 2">
                <a:extLst>
                  <a:ext uri="{FF2B5EF4-FFF2-40B4-BE49-F238E27FC236}">
                    <a16:creationId xmlns:a16="http://schemas.microsoft.com/office/drawing/2014/main" id="{541587FD-33F4-47D5-8B11-2D90EBC574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6400" y="1432800"/>
                <a:ext cx="1929600" cy="316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Meißner Spaargebirge</a:t>
                </a:r>
                <a:endParaRPr kumimoji="0" lang="de-DE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8878DDC5-2EE9-4750-B906-8DB7754BF57E}"/>
              </a:ext>
            </a:extLst>
          </p:cNvPr>
          <p:cNvSpPr txBox="1"/>
          <p:nvPr/>
        </p:nvSpPr>
        <p:spPr>
          <a:xfrm>
            <a:off x="2742821" y="2223785"/>
            <a:ext cx="912461" cy="324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de-DE" sz="900" b="1" dirty="0"/>
              <a:t>Weinberg</a:t>
            </a:r>
            <a:br>
              <a:rPr lang="de-DE" sz="900" b="1" dirty="0"/>
            </a:br>
            <a:r>
              <a:rPr lang="de-DE" sz="900" b="1" dirty="0"/>
              <a:t>Katzenstufen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6517E05-92E1-4C17-ABF6-8DD59377F058}"/>
              </a:ext>
            </a:extLst>
          </p:cNvPr>
          <p:cNvSpPr txBox="1"/>
          <p:nvPr/>
        </p:nvSpPr>
        <p:spPr>
          <a:xfrm>
            <a:off x="1691625" y="3976241"/>
            <a:ext cx="1650526" cy="324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de-DE" sz="900" b="1" dirty="0"/>
              <a:t>Weinberg</a:t>
            </a:r>
            <a:br>
              <a:rPr lang="de-DE" sz="900" b="1" dirty="0"/>
            </a:br>
            <a:r>
              <a:rPr lang="de-DE" sz="900" b="1" dirty="0"/>
              <a:t>Rote Presse/Graue Presse</a:t>
            </a:r>
          </a:p>
        </p:txBody>
      </p: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5C93B44E-182D-4EA1-AE2A-250494661801}"/>
              </a:ext>
            </a:extLst>
          </p:cNvPr>
          <p:cNvCxnSpPr>
            <a:cxnSpLocks/>
            <a:endCxn id="55" idx="2"/>
          </p:cNvCxnSpPr>
          <p:nvPr/>
        </p:nvCxnSpPr>
        <p:spPr>
          <a:xfrm flipV="1">
            <a:off x="2580850" y="2548554"/>
            <a:ext cx="618202" cy="370264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63" name="Textfeld 62">
            <a:extLst>
              <a:ext uri="{FF2B5EF4-FFF2-40B4-BE49-F238E27FC236}">
                <a16:creationId xmlns:a16="http://schemas.microsoft.com/office/drawing/2014/main" id="{BBAE5884-55AE-45D9-BB7E-7495DBF247DB}"/>
              </a:ext>
            </a:extLst>
          </p:cNvPr>
          <p:cNvSpPr txBox="1"/>
          <p:nvPr/>
        </p:nvSpPr>
        <p:spPr>
          <a:xfrm>
            <a:off x="4613264" y="4367221"/>
            <a:ext cx="822962" cy="324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de-DE" sz="9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Weinberg</a:t>
            </a:r>
            <a:br>
              <a:rPr lang="de-DE" sz="9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9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Spitzhaus</a:t>
            </a:r>
          </a:p>
        </p:txBody>
      </p: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D9FD2CA1-3D78-4126-9A76-A7509E992CA2}"/>
              </a:ext>
            </a:extLst>
          </p:cNvPr>
          <p:cNvCxnSpPr>
            <a:cxnSpLocks/>
            <a:endCxn id="56" idx="0"/>
          </p:cNvCxnSpPr>
          <p:nvPr/>
        </p:nvCxnSpPr>
        <p:spPr>
          <a:xfrm flipH="1">
            <a:off x="2516888" y="3466868"/>
            <a:ext cx="306424" cy="509373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2AF233CA-78AC-4ECD-9D10-679595E5A66F}"/>
              </a:ext>
            </a:extLst>
          </p:cNvPr>
          <p:cNvCxnSpPr>
            <a:cxnSpLocks/>
            <a:endCxn id="63" idx="0"/>
          </p:cNvCxnSpPr>
          <p:nvPr/>
        </p:nvCxnSpPr>
        <p:spPr>
          <a:xfrm>
            <a:off x="4547713" y="4168994"/>
            <a:ext cx="477032" cy="198228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triangl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5457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7A3BD-C1A2-41F7-8285-03E75E91415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ADC3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ADC3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1DA2FEE-5B44-4902-A066-AB6DEA75A307}"/>
              </a:ext>
            </a:extLst>
          </p:cNvPr>
          <p:cNvSpPr txBox="1"/>
          <p:nvPr/>
        </p:nvSpPr>
        <p:spPr>
          <a:xfrm>
            <a:off x="5070688" y="136524"/>
            <a:ext cx="3444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9678"/>
                </a:solidFill>
              </a:rPr>
              <a:t>Weinberg – Steckbrief</a:t>
            </a:r>
          </a:p>
          <a:p>
            <a:r>
              <a:rPr lang="de-DE" sz="2800" b="1" dirty="0">
                <a:solidFill>
                  <a:srgbClr val="009678"/>
                </a:solidFill>
              </a:rPr>
              <a:t>z. B. Katzenstufen</a:t>
            </a:r>
            <a:endParaRPr lang="de-DE" sz="28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963AEE-2D21-428F-A48A-11B7B411F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5" b="3521"/>
          <a:stretch/>
        </p:blipFill>
        <p:spPr>
          <a:xfrm>
            <a:off x="233618" y="292812"/>
            <a:ext cx="4561963" cy="63494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E01A05C-C5FD-49D6-9130-DF8A78B8A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640" y="1188088"/>
            <a:ext cx="3130691" cy="24751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3366D1D-2592-4229-B2F6-88B3DE174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4" t="7470" r="7630" b="9827"/>
          <a:stretch/>
        </p:blipFill>
        <p:spPr>
          <a:xfrm>
            <a:off x="6166433" y="3760713"/>
            <a:ext cx="2348917" cy="148029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6C384CC-145E-49FB-80AA-DA6066C9A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761" y="5081381"/>
            <a:ext cx="2728718" cy="18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AC8A41-C9A4-4153-AADF-DEE577FC7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C5B7A3BD-C1A2-41F7-8285-03E75E91415F}" type="slidenum">
              <a:rPr lang="en-US"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12</a:t>
            </a:fld>
            <a:endParaRPr lang="en-US">
              <a:latin typeface="Calibri" panose="020F0502020204030204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6C16144-9F8E-46C9-B62F-9494DA4D2774}"/>
              </a:ext>
            </a:extLst>
          </p:cNvPr>
          <p:cNvSpPr/>
          <p:nvPr/>
        </p:nvSpPr>
        <p:spPr>
          <a:xfrm>
            <a:off x="0" y="5118165"/>
            <a:ext cx="9143980" cy="1843293"/>
          </a:xfrm>
          <a:prstGeom prst="rect">
            <a:avLst/>
          </a:prstGeom>
          <a:solidFill>
            <a:srgbClr val="009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99A92E-D773-490E-907B-043CE84A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49" y="5304120"/>
            <a:ext cx="8891731" cy="1114382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500" b="1" dirty="0" err="1">
                <a:solidFill>
                  <a:schemeClr val="bg1"/>
                </a:solidFill>
                <a:latin typeface="+mn-lt"/>
              </a:rPr>
              <a:t>Blick</a:t>
            </a:r>
            <a:r>
              <a:rPr lang="en-US" sz="45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+mn-lt"/>
              </a:rPr>
              <a:t>nach</a:t>
            </a:r>
            <a:r>
              <a:rPr lang="en-US" sz="45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+mn-lt"/>
              </a:rPr>
              <a:t>vorn</a:t>
            </a:r>
            <a:r>
              <a:rPr lang="en-US" sz="4500" b="1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en-US" sz="4500" b="1" dirty="0" err="1">
                <a:solidFill>
                  <a:schemeClr val="bg1"/>
                </a:solidFill>
                <a:latin typeface="+mn-lt"/>
              </a:rPr>
              <a:t>Zukunftsperspektiven</a:t>
            </a:r>
            <a:endParaRPr lang="en-US" sz="45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7AEBACC-7B30-43C9-9245-A56BA4A7313B}"/>
              </a:ext>
            </a:extLst>
          </p:cNvPr>
          <p:cNvGrpSpPr/>
          <p:nvPr/>
        </p:nvGrpSpPr>
        <p:grpSpPr>
          <a:xfrm>
            <a:off x="20" y="10"/>
            <a:ext cx="9143980" cy="5128370"/>
            <a:chOff x="20" y="10"/>
            <a:chExt cx="9143980" cy="5128370"/>
          </a:xfrm>
        </p:grpSpPr>
        <p:pic>
          <p:nvPicPr>
            <p:cNvPr id="7" name="Grafik 6" descr="Ein Bild, das Himmel, draußen, Baum, Pflanze enthält.&#10;&#10;Automatisch generierte Beschreibung">
              <a:extLst>
                <a:ext uri="{FF2B5EF4-FFF2-40B4-BE49-F238E27FC236}">
                  <a16:creationId xmlns:a16="http://schemas.microsoft.com/office/drawing/2014/main" id="{411F287B-9406-465B-AE26-4AF104D8B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" y="10"/>
              <a:ext cx="9143980" cy="5118155"/>
            </a:xfrm>
            <a:prstGeom prst="rect">
              <a:avLst/>
            </a:prstGeom>
          </p:spPr>
        </p:pic>
        <p:sp>
          <p:nvSpPr>
            <p:cNvPr id="8" name="Textfeld 4">
              <a:extLst>
                <a:ext uri="{FF2B5EF4-FFF2-40B4-BE49-F238E27FC236}">
                  <a16:creationId xmlns:a16="http://schemas.microsoft.com/office/drawing/2014/main" id="{FA6139F4-877A-49BA-ABA1-1571A0F52D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186" y="4925696"/>
              <a:ext cx="634629" cy="202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lnSpc>
                  <a:spcPct val="130000"/>
                </a:lnSpc>
                <a:spcAft>
                  <a:spcPts val="800"/>
                </a:spcAft>
              </a:pPr>
              <a:r>
                <a:rPr lang="de-DE" sz="600" dirty="0">
                  <a:solidFill>
                    <a:schemeClr val="bg1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© FUTOUR</a:t>
              </a:r>
              <a:endParaRPr lang="de-DE" sz="12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19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7A3BD-C1A2-41F7-8285-03E75E91415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ADC3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ADC3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2D9D76-349C-44AD-9748-9B956FA4C0AC}"/>
              </a:ext>
            </a:extLst>
          </p:cNvPr>
          <p:cNvSpPr txBox="1"/>
          <p:nvPr/>
        </p:nvSpPr>
        <p:spPr>
          <a:xfrm>
            <a:off x="491749" y="503538"/>
            <a:ext cx="7927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96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Stärken der Sächsischen Steillagenweinberge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8B1CDA29-6476-444A-884E-3CED8E8D9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824395"/>
              </p:ext>
            </p:extLst>
          </p:nvPr>
        </p:nvGraphicFramePr>
        <p:xfrm>
          <a:off x="628650" y="1327752"/>
          <a:ext cx="5829300" cy="525780"/>
        </p:xfrm>
        <a:graphic>
          <a:graphicData uri="http://schemas.openxmlformats.org/drawingml/2006/table">
            <a:tbl>
              <a:tblPr firstRow="1" firstCol="1" bandRow="1"/>
              <a:tblGrid>
                <a:gridCol w="5829300">
                  <a:extLst>
                    <a:ext uri="{9D8B030D-6E8A-4147-A177-3AD203B41FA5}">
                      <a16:colId xmlns:a16="http://schemas.microsoft.com/office/drawing/2014/main" val="15845322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Landschafts- und Naturraum 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981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08080"/>
                        </a:buClr>
                        <a:buFont typeface="Symbol" panose="05050102010706020507" pitchFamily="18" charset="2"/>
                        <a:buNone/>
                        <a:tabLst>
                          <a:tab pos="180340" algn="l"/>
                        </a:tabLst>
                      </a:pPr>
                      <a:endParaRPr lang="de-DE" sz="1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083377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1DD0E111-59A6-486B-B02B-B10685FE1534}"/>
              </a:ext>
            </a:extLst>
          </p:cNvPr>
          <p:cNvSpPr txBox="1"/>
          <p:nvPr/>
        </p:nvSpPr>
        <p:spPr>
          <a:xfrm>
            <a:off x="628650" y="1643669"/>
            <a:ext cx="80581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Steillagen-Landschaft, wertvoller Baukultur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Alleinstellungsmerkmal enge Verzahnung von Stadt- und Weinbaulandschaft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Exponierte Weinberge mit eindrucksvollen „Weinberg-Skylines“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Spezifisches Terroir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A6CDFF9-AD40-4323-A226-465F62AEE81C}"/>
              </a:ext>
            </a:extLst>
          </p:cNvPr>
          <p:cNvSpPr txBox="1"/>
          <p:nvPr/>
        </p:nvSpPr>
        <p:spPr>
          <a:xfrm>
            <a:off x="628650" y="3360461"/>
            <a:ext cx="8058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Mit Herzblut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Innovationspotenzial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Zugpferde</a:t>
            </a:r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7D88AA68-C12E-4DA4-9F4D-C0E31D08C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517205"/>
              </p:ext>
            </p:extLst>
          </p:nvPr>
        </p:nvGraphicFramePr>
        <p:xfrm>
          <a:off x="628650" y="3064050"/>
          <a:ext cx="7542762" cy="525780"/>
        </p:xfrm>
        <a:graphic>
          <a:graphicData uri="http://schemas.openxmlformats.org/drawingml/2006/table">
            <a:tbl>
              <a:tblPr firstRow="1" firstCol="1" bandRow="1"/>
              <a:tblGrid>
                <a:gridCol w="7542762">
                  <a:extLst>
                    <a:ext uri="{9D8B030D-6E8A-4147-A177-3AD203B41FA5}">
                      <a16:colId xmlns:a16="http://schemas.microsoft.com/office/drawing/2014/main" val="15845322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Engagierte </a:t>
                      </a:r>
                      <a:r>
                        <a:rPr lang="de-DE" sz="20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Winzer</a:t>
                      </a:r>
                      <a:r>
                        <a:rPr lang="de-DE" sz="20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innen und Winzer und weitere Beteiligte</a:t>
                      </a:r>
                      <a:endParaRPr lang="de-DE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981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08080"/>
                        </a:buClr>
                        <a:buFont typeface="Symbol" panose="05050102010706020507" pitchFamily="18" charset="2"/>
                        <a:buNone/>
                        <a:tabLst>
                          <a:tab pos="180340" algn="l"/>
                        </a:tabLst>
                      </a:pPr>
                      <a:endParaRPr lang="de-DE" sz="1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083377"/>
                  </a:ext>
                </a:extLst>
              </a:tr>
            </a:tbl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3F2647F7-0983-4A44-AF4D-CCF21BBC9982}"/>
              </a:ext>
            </a:extLst>
          </p:cNvPr>
          <p:cNvSpPr txBox="1"/>
          <p:nvPr/>
        </p:nvSpPr>
        <p:spPr>
          <a:xfrm>
            <a:off x="628650" y="4800254"/>
            <a:ext cx="80581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Weinbaukleinode mit hoher Authentizität und Einbettung des Sächsischen Weinlandes in eine touristisch attraktive Region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Hohes Kunden- und Besucherpotenzial direkt vor der Haustür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Professionelle Vermarktung über den Tourismusverband Elbland Dresden e. 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Breites Angebotsportfolio mit Spezialitäten und Raritäten</a:t>
            </a:r>
          </a:p>
        </p:txBody>
      </p:sp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1A561E1B-69E9-497C-A55E-2AE2DFA08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410713"/>
              </p:ext>
            </p:extLst>
          </p:nvPr>
        </p:nvGraphicFramePr>
        <p:xfrm>
          <a:off x="628650" y="4456255"/>
          <a:ext cx="5829300" cy="525780"/>
        </p:xfrm>
        <a:graphic>
          <a:graphicData uri="http://schemas.openxmlformats.org/drawingml/2006/table">
            <a:tbl>
              <a:tblPr firstRow="1" firstCol="1" bandRow="1"/>
              <a:tblGrid>
                <a:gridCol w="5829300">
                  <a:extLst>
                    <a:ext uri="{9D8B030D-6E8A-4147-A177-3AD203B41FA5}">
                      <a16:colId xmlns:a16="http://schemas.microsoft.com/office/drawing/2014/main" val="15845322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Weintourismus, Weinkultur und Vermarktung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981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08080"/>
                        </a:buClr>
                        <a:buFont typeface="Symbol" panose="05050102010706020507" pitchFamily="18" charset="2"/>
                        <a:buNone/>
                        <a:tabLst>
                          <a:tab pos="180340" algn="l"/>
                        </a:tabLst>
                      </a:pPr>
                      <a:endParaRPr lang="de-DE" sz="1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083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69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7A3BD-C1A2-41F7-8285-03E75E91415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ADC3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ADC3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2D9D76-349C-44AD-9748-9B956FA4C0AC}"/>
              </a:ext>
            </a:extLst>
          </p:cNvPr>
          <p:cNvSpPr txBox="1"/>
          <p:nvPr/>
        </p:nvSpPr>
        <p:spPr>
          <a:xfrm>
            <a:off x="482021" y="461648"/>
            <a:ext cx="7927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96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Chancen durch Steillagenbewirtschaftung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8B1CDA29-6476-444A-884E-3CED8E8D9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304763"/>
              </p:ext>
            </p:extLst>
          </p:nvPr>
        </p:nvGraphicFramePr>
        <p:xfrm>
          <a:off x="608481" y="1327752"/>
          <a:ext cx="8291614" cy="525780"/>
        </p:xfrm>
        <a:graphic>
          <a:graphicData uri="http://schemas.openxmlformats.org/drawingml/2006/table">
            <a:tbl>
              <a:tblPr firstRow="1" firstCol="1" bandRow="1"/>
              <a:tblGrid>
                <a:gridCol w="8291614">
                  <a:extLst>
                    <a:ext uri="{9D8B030D-6E8A-4147-A177-3AD203B41FA5}">
                      <a16:colId xmlns:a16="http://schemas.microsoft.com/office/drawing/2014/main" val="15845322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Steillagenbewirtschaftung erzeugt gesellschaftlichen Mehrwert für:  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981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08080"/>
                        </a:buClr>
                        <a:buFont typeface="Symbol" panose="05050102010706020507" pitchFamily="18" charset="2"/>
                        <a:buNone/>
                        <a:tabLst>
                          <a:tab pos="180340" algn="l"/>
                        </a:tabLst>
                      </a:pPr>
                      <a:endParaRPr lang="de-DE" sz="1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083377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1DD0E111-59A6-486B-B02B-B10685FE1534}"/>
              </a:ext>
            </a:extLst>
          </p:cNvPr>
          <p:cNvSpPr txBox="1"/>
          <p:nvPr/>
        </p:nvSpPr>
        <p:spPr>
          <a:xfrm>
            <a:off x="608481" y="1670397"/>
            <a:ext cx="80581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das „Lebensgefühl Weinbaulandschaft“ und die Weinkultur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den Tourismus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den Naturschutz und das Landschaftsbild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den Denkmalschutz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A6CDFF9-AD40-4323-A226-465F62AEE81C}"/>
              </a:ext>
            </a:extLst>
          </p:cNvPr>
          <p:cNvSpPr txBox="1"/>
          <p:nvPr/>
        </p:nvSpPr>
        <p:spPr>
          <a:xfrm>
            <a:off x="608481" y="3407540"/>
            <a:ext cx="80581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durch konsequent qualitätsorientierte Steillagenbewirtschaftung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Steillagen = Flaggschiffe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Rentabilität durch höhere Preise (gerechtfertigt durch Individualität und Lifestyle- und Trend-bezogene Aufwertung der Weine)</a:t>
            </a:r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7D88AA68-C12E-4DA4-9F4D-C0E31D08C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898510"/>
              </p:ext>
            </p:extLst>
          </p:nvPr>
        </p:nvGraphicFramePr>
        <p:xfrm>
          <a:off x="608481" y="3079840"/>
          <a:ext cx="8058149" cy="525780"/>
        </p:xfrm>
        <a:graphic>
          <a:graphicData uri="http://schemas.openxmlformats.org/drawingml/2006/table">
            <a:tbl>
              <a:tblPr firstRow="1" firstCol="1" bandRow="1"/>
              <a:tblGrid>
                <a:gridCol w="8058149">
                  <a:extLst>
                    <a:ext uri="{9D8B030D-6E8A-4147-A177-3AD203B41FA5}">
                      <a16:colId xmlns:a16="http://schemas.microsoft.com/office/drawing/2014/main" val="15845322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Profilierung des Sächsischen Weinbaus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981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08080"/>
                        </a:buClr>
                        <a:buFont typeface="Symbol" panose="05050102010706020507" pitchFamily="18" charset="2"/>
                        <a:buNone/>
                        <a:tabLst>
                          <a:tab pos="180340" algn="l"/>
                        </a:tabLst>
                      </a:pPr>
                      <a:endParaRPr lang="de-DE" sz="1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083377"/>
                  </a:ext>
                </a:extLst>
              </a:tr>
            </a:tbl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3F2647F7-0983-4A44-AF4D-CCF21BBC9982}"/>
              </a:ext>
            </a:extLst>
          </p:cNvPr>
          <p:cNvSpPr txBox="1"/>
          <p:nvPr/>
        </p:nvSpPr>
        <p:spPr>
          <a:xfrm>
            <a:off x="608481" y="5156022"/>
            <a:ext cx="80581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mehr Rentabilität durch Mechanisierung und Schaffung von Basisinfrastruktur.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technische Innovationen können Arbeitsaufwand und Produktionskosten senken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Anreize auch für Nachwuchs- und Freizeitwinzerinnen und </a:t>
            </a:r>
            <a:r>
              <a:rPr lang="de-DE" dirty="0" smtClean="0"/>
              <a:t>-winzer </a:t>
            </a:r>
            <a:r>
              <a:rPr lang="de-DE" dirty="0"/>
              <a:t>durch wirtschaftliche Perspektiven und ergonomisch einwandfreie Arbeitsbedingungen</a:t>
            </a:r>
          </a:p>
        </p:txBody>
      </p:sp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1A561E1B-69E9-497C-A55E-2AE2DFA08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519166"/>
              </p:ext>
            </p:extLst>
          </p:nvPr>
        </p:nvGraphicFramePr>
        <p:xfrm>
          <a:off x="608481" y="4824968"/>
          <a:ext cx="8515351" cy="525780"/>
        </p:xfrm>
        <a:graphic>
          <a:graphicData uri="http://schemas.openxmlformats.org/drawingml/2006/table">
            <a:tbl>
              <a:tblPr firstRow="1" firstCol="1" bandRow="1"/>
              <a:tblGrid>
                <a:gridCol w="8515351">
                  <a:extLst>
                    <a:ext uri="{9D8B030D-6E8A-4147-A177-3AD203B41FA5}">
                      <a16:colId xmlns:a16="http://schemas.microsoft.com/office/drawing/2014/main" val="15845322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Erhalt Weinberge durch zeitgemäße und innovative Bewirtschaftung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981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08080"/>
                        </a:buClr>
                        <a:buFont typeface="Symbol" panose="05050102010706020507" pitchFamily="18" charset="2"/>
                        <a:buNone/>
                        <a:tabLst>
                          <a:tab pos="180340" algn="l"/>
                        </a:tabLst>
                      </a:pPr>
                      <a:endParaRPr lang="de-DE" sz="1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083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16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>
                <a:solidFill>
                  <a:srgbClr val="ADC3E6"/>
                </a:solidFill>
              </a:rPr>
              <a:t>15</a:t>
            </a:fld>
            <a:endParaRPr lang="de-DE" dirty="0">
              <a:solidFill>
                <a:srgbClr val="ADC3E6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B42BF7B-949A-4314-AA9F-EB86443FAF84}"/>
              </a:ext>
            </a:extLst>
          </p:cNvPr>
          <p:cNvSpPr/>
          <p:nvPr/>
        </p:nvSpPr>
        <p:spPr>
          <a:xfrm>
            <a:off x="0" y="5118165"/>
            <a:ext cx="9143980" cy="1843293"/>
          </a:xfrm>
          <a:prstGeom prst="rect">
            <a:avLst/>
          </a:prstGeom>
          <a:solidFill>
            <a:srgbClr val="009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A7DE55F-C982-4D10-9383-C0E996A11813}"/>
              </a:ext>
            </a:extLst>
          </p:cNvPr>
          <p:cNvSpPr txBox="1">
            <a:spLocks/>
          </p:cNvSpPr>
          <p:nvPr/>
        </p:nvSpPr>
        <p:spPr>
          <a:xfrm>
            <a:off x="628640" y="5586672"/>
            <a:ext cx="7886700" cy="769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bg1"/>
                </a:solidFill>
                <a:latin typeface="+mn-lt"/>
              </a:rPr>
              <a:t>Maßnahmenbaukasten</a:t>
            </a:r>
          </a:p>
        </p:txBody>
      </p:sp>
      <p:pic>
        <p:nvPicPr>
          <p:cNvPr id="4" name="Grafik 3" descr="Ein Bild, das draußen, Gebäude, Haus enthält.&#10;&#10;Automatisch generierte Beschreibung">
            <a:extLst>
              <a:ext uri="{FF2B5EF4-FFF2-40B4-BE49-F238E27FC236}">
                <a16:creationId xmlns:a16="http://schemas.microsoft.com/office/drawing/2014/main" id="{315E8A82-56F3-49F7-934D-6BF384EF52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207620"/>
          </a:xfrm>
          <a:prstGeom prst="rect">
            <a:avLst/>
          </a:prstGeom>
        </p:spPr>
      </p:pic>
      <p:sp>
        <p:nvSpPr>
          <p:cNvPr id="6" name="Textfeld 4">
            <a:extLst>
              <a:ext uri="{FF2B5EF4-FFF2-40B4-BE49-F238E27FC236}">
                <a16:creationId xmlns:a16="http://schemas.microsoft.com/office/drawing/2014/main" id="{A5BF8D83-5002-49F2-86B5-849D2CB6F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86" y="4925696"/>
            <a:ext cx="634629" cy="20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de-DE" sz="6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© FUTOUR</a:t>
            </a:r>
            <a:endParaRPr lang="de-DE" sz="1200" dirty="0">
              <a:solidFill>
                <a:schemeClr val="bg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8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>
                <a:solidFill>
                  <a:srgbClr val="ADC3E6"/>
                </a:solidFill>
              </a:rPr>
              <a:t>16</a:t>
            </a:fld>
            <a:endParaRPr lang="de-DE" dirty="0">
              <a:solidFill>
                <a:srgbClr val="ADC3E6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2D9D76-349C-44AD-9748-9B956FA4C0AC}"/>
              </a:ext>
            </a:extLst>
          </p:cNvPr>
          <p:cNvSpPr txBox="1"/>
          <p:nvPr/>
        </p:nvSpPr>
        <p:spPr>
          <a:xfrm>
            <a:off x="608481" y="472776"/>
            <a:ext cx="7927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9678"/>
                </a:solidFill>
              </a:rPr>
              <a:t>Maßnahmenbaukasten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98DACC9-C6EF-4E5A-8936-834BA523C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1" y="1417773"/>
            <a:ext cx="8205296" cy="4022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4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84FFFD-2126-4F0A-84E1-D835E020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5B7A3BD-C1A2-41F7-8285-03E75E91415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9B83E3F-F39C-4FD0-9997-E2D5100BAADF}"/>
              </a:ext>
            </a:extLst>
          </p:cNvPr>
          <p:cNvGrpSpPr/>
          <p:nvPr/>
        </p:nvGrpSpPr>
        <p:grpSpPr>
          <a:xfrm>
            <a:off x="-1" y="3"/>
            <a:ext cx="9144002" cy="6613864"/>
            <a:chOff x="-1" y="3"/>
            <a:chExt cx="9144002" cy="6613864"/>
          </a:xfrm>
        </p:grpSpPr>
        <p:pic>
          <p:nvPicPr>
            <p:cNvPr id="3" name="Grafik 2" descr="Ein Bild, das drinnen, schmutzig enthält.&#10;&#10;Automatisch generierte Beschreibung">
              <a:extLst>
                <a:ext uri="{FF2B5EF4-FFF2-40B4-BE49-F238E27FC236}">
                  <a16:creationId xmlns:a16="http://schemas.microsoft.com/office/drawing/2014/main" id="{E2FE4421-1583-469D-88C1-CA17F40FD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1265068" y="-1265066"/>
              <a:ext cx="6613864" cy="9144002"/>
            </a:xfrm>
            <a:prstGeom prst="rect">
              <a:avLst/>
            </a:prstGeom>
          </p:spPr>
        </p:pic>
        <p:sp>
          <p:nvSpPr>
            <p:cNvPr id="7" name="Textfeld 4">
              <a:extLst>
                <a:ext uri="{FF2B5EF4-FFF2-40B4-BE49-F238E27FC236}">
                  <a16:creationId xmlns:a16="http://schemas.microsoft.com/office/drawing/2014/main" id="{3EF97D6A-2768-437C-8421-FF07392C39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320" y="4812023"/>
              <a:ext cx="1114188" cy="202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Times New Roman" panose="02020603050405020304" pitchFamily="18" charset="0"/>
                </a:rPr>
                <a:t>© FUTOUR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9845FA83-E774-4BDE-9061-0CA78F07216B}"/>
              </a:ext>
            </a:extLst>
          </p:cNvPr>
          <p:cNvSpPr/>
          <p:nvPr/>
        </p:nvSpPr>
        <p:spPr>
          <a:xfrm>
            <a:off x="-2267" y="5105443"/>
            <a:ext cx="9143980" cy="1843293"/>
          </a:xfrm>
          <a:prstGeom prst="rect">
            <a:avLst/>
          </a:prstGeom>
          <a:solidFill>
            <a:srgbClr val="009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20B2288-A85B-474B-ABC2-C7BAF75D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22531"/>
            <a:ext cx="7886700" cy="1114382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500" b="1" dirty="0" err="1">
                <a:solidFill>
                  <a:schemeClr val="bg1"/>
                </a:solidFill>
                <a:latin typeface="+mn-lt"/>
              </a:rPr>
              <a:t>Mit</a:t>
            </a:r>
            <a:r>
              <a:rPr lang="en-US" sz="4500" b="1" dirty="0">
                <a:solidFill>
                  <a:schemeClr val="bg1"/>
                </a:solidFill>
                <a:latin typeface="+mn-lt"/>
              </a:rPr>
              <a:t>- und </a:t>
            </a:r>
            <a:r>
              <a:rPr lang="en-US" sz="4500" b="1" dirty="0" err="1" smtClean="0">
                <a:solidFill>
                  <a:schemeClr val="bg1"/>
                </a:solidFill>
                <a:latin typeface="+mn-lt"/>
              </a:rPr>
              <a:t>Mutmacherinnen</a:t>
            </a:r>
            <a:r>
              <a:rPr lang="en-US" sz="4500" b="1" dirty="0" smtClean="0">
                <a:solidFill>
                  <a:schemeClr val="bg1"/>
                </a:solidFill>
                <a:latin typeface="+mn-lt"/>
              </a:rPr>
              <a:t> und </a:t>
            </a:r>
            <a:r>
              <a:rPr lang="en-US" sz="4500" b="1" dirty="0" err="1" smtClean="0">
                <a:solidFill>
                  <a:schemeClr val="bg1"/>
                </a:solidFill>
                <a:latin typeface="+mn-lt"/>
              </a:rPr>
              <a:t>Macher</a:t>
            </a:r>
            <a:endParaRPr lang="en-US" sz="45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983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>
                <a:solidFill>
                  <a:srgbClr val="ADC3E6"/>
                </a:solidFill>
              </a:rPr>
              <a:t>18</a:t>
            </a:fld>
            <a:endParaRPr lang="de-DE" dirty="0">
              <a:solidFill>
                <a:srgbClr val="ADC3E6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2D9D76-349C-44AD-9748-9B956FA4C0AC}"/>
              </a:ext>
            </a:extLst>
          </p:cNvPr>
          <p:cNvSpPr txBox="1"/>
          <p:nvPr/>
        </p:nvSpPr>
        <p:spPr>
          <a:xfrm>
            <a:off x="657921" y="500146"/>
            <a:ext cx="3702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9678"/>
                </a:solidFill>
              </a:rPr>
              <a:t>Akteure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167F823-421D-470E-9C6B-97CA26A2B1DA}"/>
              </a:ext>
            </a:extLst>
          </p:cNvPr>
          <p:cNvGrpSpPr/>
          <p:nvPr/>
        </p:nvGrpSpPr>
        <p:grpSpPr>
          <a:xfrm>
            <a:off x="780918" y="1329619"/>
            <a:ext cx="7393719" cy="4938391"/>
            <a:chOff x="625841" y="1428473"/>
            <a:chExt cx="7393719" cy="4938391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4A6DAB70-CA5F-4578-A8E2-A7E6758B5A53}"/>
                </a:ext>
              </a:extLst>
            </p:cNvPr>
            <p:cNvSpPr/>
            <p:nvPr/>
          </p:nvSpPr>
          <p:spPr>
            <a:xfrm>
              <a:off x="625841" y="3984237"/>
              <a:ext cx="3695966" cy="1094231"/>
            </a:xfrm>
            <a:prstGeom prst="roundRect">
              <a:avLst/>
            </a:prstGeom>
            <a:solidFill>
              <a:srgbClr val="006751">
                <a:alpha val="50196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de-DE" sz="2400" dirty="0"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Weinbauverband</a:t>
              </a:r>
              <a:endParaRPr lang="de-DE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0CF8543F-87C2-424B-BA0E-08844AC00C7D}"/>
                </a:ext>
              </a:extLst>
            </p:cNvPr>
            <p:cNvSpPr/>
            <p:nvPr/>
          </p:nvSpPr>
          <p:spPr>
            <a:xfrm>
              <a:off x="625841" y="2706355"/>
              <a:ext cx="2389283" cy="1094231"/>
            </a:xfrm>
            <a:prstGeom prst="roundRect">
              <a:avLst/>
            </a:prstGeom>
            <a:solidFill>
              <a:srgbClr val="00675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de-DE" sz="2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SMEKUL</a:t>
              </a:r>
              <a:br>
                <a:rPr lang="de-DE" sz="2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</a:br>
              <a:r>
                <a:rPr lang="de-DE" sz="2400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LfULG</a:t>
              </a:r>
              <a:endParaRPr lang="de-DE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73ADBB33-8701-4F2B-8207-C863580AD7A1}"/>
                </a:ext>
              </a:extLst>
            </p:cNvPr>
            <p:cNvSpPr/>
            <p:nvPr/>
          </p:nvSpPr>
          <p:spPr>
            <a:xfrm>
              <a:off x="3127166" y="2701295"/>
              <a:ext cx="2389281" cy="1094231"/>
            </a:xfrm>
            <a:prstGeom prst="roundRect">
              <a:avLst/>
            </a:prstGeom>
            <a:solidFill>
              <a:srgbClr val="006751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de-DE" sz="2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Landkreis </a:t>
              </a:r>
              <a:br>
                <a:rPr lang="de-DE" sz="2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</a:br>
              <a:r>
                <a:rPr lang="de-DE" sz="2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Meißen</a:t>
              </a:r>
              <a:endParaRPr lang="de-DE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E6F5C351-7336-4944-B86E-658F4C01084E}"/>
                </a:ext>
              </a:extLst>
            </p:cNvPr>
            <p:cNvSpPr/>
            <p:nvPr/>
          </p:nvSpPr>
          <p:spPr>
            <a:xfrm>
              <a:off x="5624030" y="2701295"/>
              <a:ext cx="2389281" cy="1094231"/>
            </a:xfrm>
            <a:prstGeom prst="roundRect">
              <a:avLst/>
            </a:prstGeom>
            <a:solidFill>
              <a:srgbClr val="006751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de-DE" sz="2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Weinbau-</a:t>
              </a:r>
              <a:br>
                <a:rPr lang="de-DE" sz="2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</a:br>
              <a:r>
                <a:rPr lang="de-DE" sz="24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kommunen</a:t>
              </a:r>
              <a:endParaRPr lang="de-DE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309BCE82-A841-4924-B541-81A55873341E}"/>
                </a:ext>
              </a:extLst>
            </p:cNvPr>
            <p:cNvSpPr/>
            <p:nvPr/>
          </p:nvSpPr>
          <p:spPr>
            <a:xfrm>
              <a:off x="4387754" y="3962331"/>
              <a:ext cx="3631806" cy="1094231"/>
            </a:xfrm>
            <a:prstGeom prst="roundRect">
              <a:avLst/>
            </a:prstGeom>
            <a:solidFill>
              <a:srgbClr val="006751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de-DE" sz="2400" dirty="0"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Winzergenossenschaft </a:t>
              </a:r>
              <a:endParaRPr lang="de-DE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A0B4A6C7-C1AF-43B3-9E4A-FC8E9B72D5BA}"/>
                </a:ext>
              </a:extLst>
            </p:cNvPr>
            <p:cNvSpPr/>
            <p:nvPr/>
          </p:nvSpPr>
          <p:spPr>
            <a:xfrm>
              <a:off x="625841" y="1428473"/>
              <a:ext cx="7355389" cy="1094231"/>
            </a:xfrm>
            <a:prstGeom prst="roundRect">
              <a:avLst/>
            </a:prstGeom>
            <a:solidFill>
              <a:srgbClr val="006751">
                <a:alpha val="29804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de-DE" sz="2400" dirty="0"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Winzerinnen und Winzer</a:t>
              </a:r>
              <a:endParaRPr lang="de-DE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749D8CEE-810A-403D-999D-BA0812FE441C}"/>
                </a:ext>
              </a:extLst>
            </p:cNvPr>
            <p:cNvSpPr/>
            <p:nvPr/>
          </p:nvSpPr>
          <p:spPr>
            <a:xfrm>
              <a:off x="625841" y="5262119"/>
              <a:ext cx="3631806" cy="1094231"/>
            </a:xfrm>
            <a:prstGeom prst="roundRect">
              <a:avLst/>
            </a:prstGeom>
            <a:solidFill>
              <a:srgbClr val="006751">
                <a:alpha val="10196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de-DE" sz="2400" dirty="0"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Tourismus</a:t>
              </a:r>
              <a:endParaRPr lang="de-DE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id="{DDAF8495-AA3C-4A1C-9161-6837D9BB98FD}"/>
                </a:ext>
              </a:extLst>
            </p:cNvPr>
            <p:cNvSpPr/>
            <p:nvPr/>
          </p:nvSpPr>
          <p:spPr>
            <a:xfrm>
              <a:off x="4381505" y="5275615"/>
              <a:ext cx="3631806" cy="1091249"/>
            </a:xfrm>
            <a:prstGeom prst="roundRect">
              <a:avLst/>
            </a:prstGeom>
            <a:solidFill>
              <a:srgbClr val="006751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de-DE" sz="2400" dirty="0"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Kultur, Medien,</a:t>
              </a:r>
              <a:br>
                <a:rPr lang="de-DE" sz="2400" dirty="0"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</a:br>
              <a:r>
                <a:rPr lang="de-DE" sz="2400" dirty="0"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Zivilgesellschaft</a:t>
              </a:r>
              <a:endParaRPr lang="de-DE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0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84FFFD-2126-4F0A-84E1-D835E020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5B7A3BD-C1A2-41F7-8285-03E75E91415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B9096F8-88FE-44D5-B613-09B7D1474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054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845FA83-E774-4BDE-9061-0CA78F07216B}"/>
              </a:ext>
            </a:extLst>
          </p:cNvPr>
          <p:cNvSpPr/>
          <p:nvPr/>
        </p:nvSpPr>
        <p:spPr>
          <a:xfrm>
            <a:off x="-2267" y="5105443"/>
            <a:ext cx="9143980" cy="1843293"/>
          </a:xfrm>
          <a:prstGeom prst="rect">
            <a:avLst/>
          </a:prstGeom>
          <a:solidFill>
            <a:srgbClr val="009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20B2288-A85B-474B-ABC2-C7BAF75D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22531"/>
            <a:ext cx="7886700" cy="11143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+mn-lt"/>
              </a:rPr>
              <a:t>Fazit</a:t>
            </a:r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3EF97D6A-2768-437C-8421-FF07392C3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9" y="4822940"/>
            <a:ext cx="1114188" cy="20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de-DE" sz="6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© </a:t>
            </a:r>
            <a:r>
              <a:rPr lang="de-DE" sz="600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Weingut Martin Schwarz</a:t>
            </a:r>
            <a:endParaRPr lang="de-DE" sz="1200" dirty="0">
              <a:solidFill>
                <a:schemeClr val="bg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fik 9" descr="Ein Bild, das Gras, draußen, Baum, Himmel enthält.&#10;&#10;Automatisch generierte Beschreibung">
            <a:extLst>
              <a:ext uri="{FF2B5EF4-FFF2-40B4-BE49-F238E27FC236}">
                <a16:creationId xmlns:a16="http://schemas.microsoft.com/office/drawing/2014/main" id="{D8805E37-D23F-477E-968A-81AFC58E6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120"/>
            <a:ext cx="9144000" cy="60569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AC8A41-C9A4-4153-AADF-DEE577FC7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C5B7A3BD-C1A2-41F7-8285-03E75E91415F}" type="slidenum">
              <a:rPr lang="en-US"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</a:t>
            </a:fld>
            <a:endParaRPr lang="en-US">
              <a:latin typeface="Calibri" panose="020F0502020204030204"/>
            </a:endParaRP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1C9267E4-9F07-4848-802A-4DF490797AC5}"/>
              </a:ext>
            </a:extLst>
          </p:cNvPr>
          <p:cNvSpPr/>
          <p:nvPr/>
        </p:nvSpPr>
        <p:spPr>
          <a:xfrm>
            <a:off x="-2267" y="4975267"/>
            <a:ext cx="9143980" cy="1891441"/>
          </a:xfrm>
          <a:prstGeom prst="rect">
            <a:avLst/>
          </a:prstGeom>
          <a:solidFill>
            <a:srgbClr val="009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99A92E-D773-490E-907B-043CE84A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997" y="5118165"/>
            <a:ext cx="7886700" cy="11143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500" b="1" dirty="0" err="1">
                <a:solidFill>
                  <a:schemeClr val="bg1"/>
                </a:solidFill>
                <a:latin typeface="+mn-lt"/>
              </a:rPr>
              <a:t>Anlass</a:t>
            </a:r>
            <a:r>
              <a:rPr lang="en-US" sz="4500" b="1" dirty="0">
                <a:solidFill>
                  <a:schemeClr val="bg1"/>
                </a:solidFill>
                <a:latin typeface="+mn-lt"/>
              </a:rPr>
              <a:t> und </a:t>
            </a:r>
            <a:r>
              <a:rPr lang="en-US" sz="4500" b="1" dirty="0" err="1">
                <a:solidFill>
                  <a:schemeClr val="bg1"/>
                </a:solidFill>
                <a:latin typeface="+mn-lt"/>
              </a:rPr>
              <a:t>Ausgangssituation</a:t>
            </a:r>
            <a:endParaRPr lang="en-US" sz="45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09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>
                <a:solidFill>
                  <a:srgbClr val="ADC3E6"/>
                </a:solidFill>
              </a:rPr>
              <a:t>20</a:t>
            </a:fld>
            <a:endParaRPr lang="de-DE" dirty="0">
              <a:solidFill>
                <a:srgbClr val="ADC3E6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2D9D76-349C-44AD-9748-9B956FA4C0AC}"/>
              </a:ext>
            </a:extLst>
          </p:cNvPr>
          <p:cNvSpPr txBox="1"/>
          <p:nvPr/>
        </p:nvSpPr>
        <p:spPr>
          <a:xfrm>
            <a:off x="608481" y="472776"/>
            <a:ext cx="7927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9678"/>
                </a:solidFill>
              </a:rPr>
              <a:t>Fazit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E28D640-A255-40DA-9714-75C4BB61C742}"/>
              </a:ext>
            </a:extLst>
          </p:cNvPr>
          <p:cNvSpPr txBox="1"/>
          <p:nvPr/>
        </p:nvSpPr>
        <p:spPr>
          <a:xfrm>
            <a:off x="4572000" y="1817576"/>
            <a:ext cx="3074796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rgbClr val="009678"/>
              </a:buClr>
            </a:pP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vier Säulen …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11404DD-C6E7-4FF7-BB63-B9524BCBD7BC}"/>
              </a:ext>
            </a:extLst>
          </p:cNvPr>
          <p:cNvSpPr txBox="1"/>
          <p:nvPr/>
        </p:nvSpPr>
        <p:spPr>
          <a:xfrm>
            <a:off x="4572000" y="2451464"/>
            <a:ext cx="4125951" cy="3318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de-DE" sz="24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 sollten immer zusammen betrachtet werden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à"/>
            </a:pPr>
            <a:r>
              <a:rPr lang="de-DE" sz="24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Hand-in-Hand-Strategie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à"/>
            </a:pPr>
            <a:r>
              <a:rPr lang="de-DE" sz="24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Steillagen-Allianz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à"/>
            </a:pPr>
            <a:r>
              <a:rPr lang="de-DE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Diskussionsprozess starten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à"/>
            </a:pPr>
            <a:r>
              <a:rPr lang="de-DE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Gemeinsam vorankommen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à"/>
            </a:pPr>
            <a:r>
              <a:rPr lang="de-DE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Weine aus Sachsen stärken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1F03DA-CAF9-45E4-852A-7411F6EC9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8"/>
          <a:stretch/>
        </p:blipFill>
        <p:spPr>
          <a:xfrm>
            <a:off x="711199" y="1244372"/>
            <a:ext cx="3378479" cy="12514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4C8ED6D-E8EE-496F-9923-94FC850277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b="23550"/>
          <a:stretch/>
        </p:blipFill>
        <p:spPr>
          <a:xfrm>
            <a:off x="711200" y="2558691"/>
            <a:ext cx="3378479" cy="11962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3BE9930-457C-4059-95AA-A7A6633D0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159" b="26684"/>
          <a:stretch/>
        </p:blipFill>
        <p:spPr>
          <a:xfrm>
            <a:off x="727385" y="3840133"/>
            <a:ext cx="3361548" cy="11445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8AD8BBA-3181-4D6D-A06C-2C3B64AEF1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914" b="25936"/>
          <a:stretch/>
        </p:blipFill>
        <p:spPr>
          <a:xfrm>
            <a:off x="711199" y="5099185"/>
            <a:ext cx="3378479" cy="10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1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>
                <a:solidFill>
                  <a:srgbClr val="ADC3E6"/>
                </a:solidFill>
              </a:rPr>
              <a:t>21</a:t>
            </a:fld>
            <a:endParaRPr lang="de-DE" dirty="0">
              <a:solidFill>
                <a:srgbClr val="ADC3E6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E9BA762-8FF1-4B3E-9A1F-EADF5D02635C}"/>
              </a:ext>
            </a:extLst>
          </p:cNvPr>
          <p:cNvSpPr/>
          <p:nvPr/>
        </p:nvSpPr>
        <p:spPr>
          <a:xfrm>
            <a:off x="0" y="5170485"/>
            <a:ext cx="9143980" cy="1843293"/>
          </a:xfrm>
          <a:prstGeom prst="rect">
            <a:avLst/>
          </a:prstGeom>
          <a:solidFill>
            <a:srgbClr val="009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6FF9917-E9DA-4809-A120-839D63FD0FD2}"/>
              </a:ext>
            </a:extLst>
          </p:cNvPr>
          <p:cNvSpPr txBox="1">
            <a:spLocks/>
          </p:cNvSpPr>
          <p:nvPr/>
        </p:nvSpPr>
        <p:spPr>
          <a:xfrm>
            <a:off x="628650" y="5697657"/>
            <a:ext cx="7705925" cy="73278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900"/>
              </a:spcAft>
            </a:pPr>
            <a:r>
              <a:rPr lang="de-DE" sz="4000" b="1" dirty="0" smtClean="0">
                <a:solidFill>
                  <a:schemeClr val="bg1"/>
                </a:solidFill>
                <a:latin typeface="+mn-lt"/>
              </a:rPr>
              <a:t>Danke</a:t>
            </a:r>
            <a:endParaRPr lang="de-DE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3E6BBC50-EDC0-4C34-A93F-2A8C9B64B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13" y="4925565"/>
            <a:ext cx="634629" cy="20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de-DE" sz="6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© FUTOUR</a:t>
            </a:r>
            <a:endParaRPr lang="de-DE" sz="1200" dirty="0">
              <a:solidFill>
                <a:schemeClr val="bg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Grafik 3" descr="Ein Bild, das Tisch, Flasche, Wein, Essen enthält.&#10;&#10;Automatisch generierte Beschreibung">
            <a:extLst>
              <a:ext uri="{FF2B5EF4-FFF2-40B4-BE49-F238E27FC236}">
                <a16:creationId xmlns:a16="http://schemas.microsoft.com/office/drawing/2014/main" id="{EE585294-F2A8-4290-9E30-CE724EA95D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6"/>
            <a:ext cx="9143979" cy="5416062"/>
          </a:xfrm>
          <a:prstGeom prst="rect">
            <a:avLst/>
          </a:prstGeom>
        </p:spPr>
      </p:pic>
      <p:sp>
        <p:nvSpPr>
          <p:cNvPr id="9" name="Textfeld 4">
            <a:extLst>
              <a:ext uri="{FF2B5EF4-FFF2-40B4-BE49-F238E27FC236}">
                <a16:creationId xmlns:a16="http://schemas.microsoft.com/office/drawing/2014/main" id="{0EAEBC8F-CB2D-4727-B8E8-DD8FD906D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21" y="5114319"/>
            <a:ext cx="634629" cy="20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de-DE" sz="6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© FUTOUR</a:t>
            </a:r>
            <a:endParaRPr lang="de-DE" sz="1200" dirty="0">
              <a:solidFill>
                <a:schemeClr val="bg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>
                <a:solidFill>
                  <a:srgbClr val="ADC3E6"/>
                </a:solidFill>
              </a:rPr>
              <a:t>22</a:t>
            </a:fld>
            <a:endParaRPr lang="de-DE" dirty="0">
              <a:solidFill>
                <a:srgbClr val="ADC3E6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5E4056-F1D9-4482-95FA-B8954A3F0A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06" y="5407712"/>
            <a:ext cx="4012344" cy="91473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234AEDB2-6A30-4F11-8037-F862A7823F5B}"/>
              </a:ext>
            </a:extLst>
          </p:cNvPr>
          <p:cNvSpPr/>
          <p:nvPr/>
        </p:nvSpPr>
        <p:spPr>
          <a:xfrm>
            <a:off x="1950072" y="1403487"/>
            <a:ext cx="5485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buClr>
                <a:srgbClr val="1177C5"/>
              </a:buClr>
            </a:pPr>
            <a:r>
              <a:rPr lang="de-DE" sz="1600" b="1" dirty="0" smtClean="0">
                <a:cs typeface="Arial" pitchFamily="34" charset="0"/>
              </a:rPr>
              <a:t>Link zu Veröffentlichung unter:</a:t>
            </a:r>
          </a:p>
          <a:p>
            <a:pPr fontAlgn="base">
              <a:buClr>
                <a:srgbClr val="1177C5"/>
              </a:buClr>
            </a:pPr>
            <a:r>
              <a:rPr lang="de-DE" sz="1600" b="1" u="sng" dirty="0">
                <a:solidFill>
                  <a:srgbClr val="0070C0"/>
                </a:solidFill>
                <a:cs typeface="Arial" pitchFamily="34" charset="0"/>
                <a:hlinkClick r:id="rId3"/>
              </a:rPr>
              <a:t>https://</a:t>
            </a:r>
            <a:r>
              <a:rPr lang="de-DE" sz="1600" b="1" u="sng" dirty="0" smtClean="0">
                <a:solidFill>
                  <a:srgbClr val="0070C0"/>
                </a:solidFill>
                <a:cs typeface="Arial" pitchFamily="34" charset="0"/>
                <a:hlinkClick r:id="rId3"/>
              </a:rPr>
              <a:t>publikationen.sachsen.de/bdb/artikel/41573</a:t>
            </a:r>
            <a:endParaRPr lang="de-DE" sz="1600" b="1" u="sng" dirty="0" smtClean="0">
              <a:solidFill>
                <a:srgbClr val="0070C0"/>
              </a:solidFill>
              <a:cs typeface="Arial" pitchFamily="34" charset="0"/>
            </a:endParaRPr>
          </a:p>
          <a:p>
            <a:pPr fontAlgn="base">
              <a:buClr>
                <a:srgbClr val="1177C5"/>
              </a:buClr>
            </a:pPr>
            <a:endParaRPr lang="de-DE" sz="2000" b="1" u="sng" dirty="0" smtClean="0">
              <a:solidFill>
                <a:srgbClr val="0070C0"/>
              </a:solidFill>
              <a:cs typeface="Arial" pitchFamily="34" charset="0"/>
            </a:endParaRPr>
          </a:p>
          <a:p>
            <a:pPr fontAlgn="base">
              <a:buClr>
                <a:srgbClr val="1177C5"/>
              </a:buClr>
            </a:pPr>
            <a:endParaRPr lang="de-DE" sz="2000" b="1" u="sng" dirty="0" smtClean="0">
              <a:solidFill>
                <a:srgbClr val="0070C0"/>
              </a:solidFill>
              <a:cs typeface="Arial" pitchFamily="34" charset="0"/>
            </a:endParaRPr>
          </a:p>
          <a:p>
            <a:pPr fontAlgn="base">
              <a:spcAft>
                <a:spcPts val="600"/>
              </a:spcAft>
              <a:buClr>
                <a:srgbClr val="1177C5"/>
              </a:buClr>
            </a:pPr>
            <a:r>
              <a:rPr lang="de-DE" sz="1600" b="1" dirty="0" smtClean="0">
                <a:cs typeface="Arial" pitchFamily="34" charset="0"/>
              </a:rPr>
              <a:t>Präsentation in Auftrag für </a:t>
            </a:r>
            <a:r>
              <a:rPr lang="de-DE" sz="1600" b="1" dirty="0" smtClean="0">
                <a:cs typeface="Arial" pitchFamily="34" charset="0"/>
              </a:rPr>
              <a:t>SMEKUL </a:t>
            </a:r>
            <a:r>
              <a:rPr lang="de-DE" sz="1600" b="1" dirty="0" smtClean="0">
                <a:cs typeface="Arial" pitchFamily="34" charset="0"/>
              </a:rPr>
              <a:t>erstellt durch:</a:t>
            </a:r>
            <a:endParaRPr lang="de-DE" sz="1200" b="1" u="sng" dirty="0" smtClean="0">
              <a:solidFill>
                <a:srgbClr val="0070C0"/>
              </a:solidFill>
              <a:cs typeface="Arial" pitchFamily="34" charset="0"/>
            </a:endParaRPr>
          </a:p>
          <a:p>
            <a:pPr fontAlgn="base">
              <a:buClr>
                <a:srgbClr val="1177C5"/>
              </a:buClr>
            </a:pPr>
            <a:r>
              <a:rPr lang="de-DE" sz="1400" b="1" dirty="0" smtClean="0">
                <a:solidFill>
                  <a:srgbClr val="0070C0"/>
                </a:solidFill>
                <a:cs typeface="Arial" pitchFamily="34" charset="0"/>
              </a:rPr>
              <a:t>FUTOUR </a:t>
            </a:r>
            <a:r>
              <a:rPr lang="de-DE" sz="1400" b="1" dirty="0">
                <a:solidFill>
                  <a:srgbClr val="0070C0"/>
                </a:solidFill>
                <a:cs typeface="Arial" pitchFamily="34" charset="0"/>
              </a:rPr>
              <a:t>Umwelt-, Tourismus- und Regionalberatung GmbH</a:t>
            </a:r>
          </a:p>
          <a:p>
            <a:pPr fontAlgn="base">
              <a:buClr>
                <a:srgbClr val="1177C5"/>
              </a:buClr>
            </a:pPr>
            <a:r>
              <a:rPr lang="de-DE" sz="1400" dirty="0">
                <a:solidFill>
                  <a:prstClr val="black">
                    <a:lumMod val="75000"/>
                    <a:lumOff val="25000"/>
                    <a:alpha val="75000"/>
                  </a:prstClr>
                </a:solidFill>
                <a:cs typeface="Arial" pitchFamily="34" charset="0"/>
              </a:rPr>
              <a:t>Dr. Heike Glatzel</a:t>
            </a:r>
          </a:p>
          <a:p>
            <a:pPr fontAlgn="base">
              <a:buClr>
                <a:srgbClr val="1177C5"/>
              </a:buClr>
            </a:pPr>
            <a:r>
              <a:rPr lang="de-DE" sz="1400" dirty="0">
                <a:solidFill>
                  <a:prstClr val="black">
                    <a:lumMod val="75000"/>
                    <a:lumOff val="25000"/>
                    <a:alpha val="75000"/>
                  </a:prstClr>
                </a:solidFill>
                <a:cs typeface="Arial" pitchFamily="34" charset="0"/>
              </a:rPr>
              <a:t>Kardinal-Döpfner-Str. 8, 80333 München, Tel.: 089 - 24241844 </a:t>
            </a:r>
          </a:p>
          <a:p>
            <a:pPr fontAlgn="base">
              <a:buClr>
                <a:srgbClr val="1177C5"/>
              </a:buClr>
            </a:pPr>
            <a:r>
              <a:rPr lang="de-DE" sz="1400" dirty="0">
                <a:solidFill>
                  <a:prstClr val="black">
                    <a:lumMod val="75000"/>
                    <a:lumOff val="25000"/>
                    <a:alpha val="75000"/>
                  </a:prstClr>
                </a:solidFill>
                <a:cs typeface="Arial" pitchFamily="34" charset="0"/>
              </a:rPr>
              <a:t>E-Mail: </a:t>
            </a:r>
            <a:r>
              <a:rPr lang="de-DE" sz="1400" dirty="0">
                <a:solidFill>
                  <a:prstClr val="black">
                    <a:lumMod val="75000"/>
                    <a:lumOff val="25000"/>
                    <a:alpha val="75000"/>
                  </a:prstClr>
                </a:solidFill>
                <a:cs typeface="Arial" pitchFamily="34" charset="0"/>
                <a:hlinkClick r:id="rId4"/>
              </a:rPr>
              <a:t>heike.glatzel@futour.com</a:t>
            </a:r>
            <a:endParaRPr lang="de-DE" sz="1400" dirty="0">
              <a:solidFill>
                <a:prstClr val="black">
                  <a:lumMod val="75000"/>
                  <a:lumOff val="25000"/>
                  <a:alpha val="75000"/>
                </a:prstClr>
              </a:solidFill>
              <a:cs typeface="Arial" pitchFamily="34" charset="0"/>
            </a:endParaRPr>
          </a:p>
          <a:p>
            <a:pPr fontAlgn="base">
              <a:buClr>
                <a:srgbClr val="1177C5"/>
              </a:buClr>
            </a:pPr>
            <a:endParaRPr lang="de-DE" sz="1400" dirty="0">
              <a:solidFill>
                <a:prstClr val="black">
                  <a:lumMod val="75000"/>
                  <a:lumOff val="25000"/>
                  <a:alpha val="75000"/>
                </a:prstClr>
              </a:solidFill>
              <a:cs typeface="Arial" pitchFamily="34" charset="0"/>
            </a:endParaRPr>
          </a:p>
          <a:p>
            <a:pPr fontAlgn="base">
              <a:buClr>
                <a:srgbClr val="1177C5"/>
              </a:buClr>
            </a:pPr>
            <a:r>
              <a:rPr lang="de-DE" sz="1400" b="1" dirty="0">
                <a:solidFill>
                  <a:srgbClr val="0070C0"/>
                </a:solidFill>
                <a:cs typeface="Arial" pitchFamily="34" charset="0"/>
              </a:rPr>
              <a:t>Ansprechpartner</a:t>
            </a:r>
          </a:p>
          <a:p>
            <a:pPr fontAlgn="base">
              <a:buClr>
                <a:srgbClr val="1177C5"/>
              </a:buClr>
            </a:pPr>
            <a:r>
              <a:rPr lang="de-DE" sz="1400" dirty="0">
                <a:solidFill>
                  <a:prstClr val="black">
                    <a:lumMod val="75000"/>
                    <a:lumOff val="25000"/>
                    <a:alpha val="75000"/>
                  </a:prstClr>
                </a:solidFill>
                <a:cs typeface="Arial" pitchFamily="34" charset="0"/>
              </a:rPr>
              <a:t>FUTOUR Umwelt-, Tourismus- und Regionalberatung Dresden </a:t>
            </a:r>
          </a:p>
          <a:p>
            <a:pPr fontAlgn="base">
              <a:buClr>
                <a:srgbClr val="1177C5"/>
              </a:buClr>
            </a:pPr>
            <a:r>
              <a:rPr lang="de-DE" sz="1400" dirty="0">
                <a:solidFill>
                  <a:prstClr val="black">
                    <a:lumMod val="75000"/>
                    <a:lumOff val="25000"/>
                    <a:alpha val="75000"/>
                  </a:prstClr>
                </a:solidFill>
                <a:cs typeface="Arial" pitchFamily="34" charset="0"/>
              </a:rPr>
              <a:t>Moritzburger Weg 67, 01109 Dresden, Tel.: 0351 – 8838 </a:t>
            </a:r>
            <a:r>
              <a:rPr lang="de-DE" sz="1400" dirty="0" smtClean="0">
                <a:solidFill>
                  <a:prstClr val="black">
                    <a:lumMod val="75000"/>
                    <a:lumOff val="25000"/>
                    <a:alpha val="75000"/>
                  </a:prstClr>
                </a:solidFill>
                <a:cs typeface="Arial" pitchFamily="34" charset="0"/>
              </a:rPr>
              <a:t>3530 </a:t>
            </a:r>
            <a:endParaRPr lang="de-DE" sz="1400" dirty="0">
              <a:solidFill>
                <a:prstClr val="black">
                  <a:lumMod val="75000"/>
                  <a:lumOff val="25000"/>
                  <a:alpha val="75000"/>
                </a:prstClr>
              </a:solidFill>
              <a:cs typeface="Arial" pitchFamily="34" charset="0"/>
            </a:endParaRPr>
          </a:p>
          <a:p>
            <a:pPr fontAlgn="base">
              <a:buClr>
                <a:srgbClr val="1177C5"/>
              </a:buClr>
            </a:pPr>
            <a:r>
              <a:rPr lang="de-DE" sz="1400" dirty="0">
                <a:solidFill>
                  <a:prstClr val="black">
                    <a:lumMod val="75000"/>
                    <a:lumOff val="25000"/>
                    <a:alpha val="75000"/>
                  </a:prstClr>
                </a:solidFill>
                <a:cs typeface="Arial" pitchFamily="34" charset="0"/>
              </a:rPr>
              <a:t>Melanie Knievel, E-Mail: </a:t>
            </a:r>
            <a:r>
              <a:rPr lang="de-DE" sz="1400" dirty="0">
                <a:solidFill>
                  <a:prstClr val="black">
                    <a:lumMod val="75000"/>
                    <a:lumOff val="25000"/>
                    <a:alpha val="75000"/>
                  </a:prstClr>
                </a:solidFill>
                <a:cs typeface="Arial" pitchFamily="34" charset="0"/>
                <a:hlinkClick r:id="rId5"/>
              </a:rPr>
              <a:t>melanie.knievel@futour.com</a:t>
            </a:r>
            <a:r>
              <a:rPr lang="de-DE" sz="1400" dirty="0">
                <a:solidFill>
                  <a:prstClr val="black">
                    <a:lumMod val="75000"/>
                    <a:lumOff val="25000"/>
                    <a:alpha val="75000"/>
                  </a:prstClr>
                </a:solidFill>
                <a:cs typeface="Arial" pitchFamily="34" charset="0"/>
              </a:rPr>
              <a:t> </a:t>
            </a:r>
          </a:p>
          <a:p>
            <a:pPr fontAlgn="base">
              <a:buClr>
                <a:srgbClr val="1177C5"/>
              </a:buClr>
            </a:pPr>
            <a:r>
              <a:rPr lang="de-DE" sz="1400" dirty="0">
                <a:solidFill>
                  <a:prstClr val="black">
                    <a:lumMod val="75000"/>
                    <a:lumOff val="25000"/>
                    <a:alpha val="75000"/>
                  </a:prstClr>
                </a:solidFill>
                <a:cs typeface="Arial" pitchFamily="34" charset="0"/>
              </a:rPr>
              <a:t>Telefon: 0351 – 50198074</a:t>
            </a:r>
          </a:p>
          <a:p>
            <a:pPr fontAlgn="base">
              <a:buClr>
                <a:srgbClr val="1177C5"/>
              </a:buClr>
            </a:pPr>
            <a:r>
              <a:rPr lang="de-DE" sz="1400" dirty="0" smtClean="0">
                <a:solidFill>
                  <a:prstClr val="black">
                    <a:lumMod val="75000"/>
                    <a:lumOff val="25000"/>
                    <a:alpha val="75000"/>
                  </a:prstClr>
                </a:solidFill>
                <a:cs typeface="Arial" pitchFamily="34" charset="0"/>
                <a:hlinkClick r:id="rId6"/>
              </a:rPr>
              <a:t>www.futour.com</a:t>
            </a:r>
            <a:endParaRPr lang="de-DE" sz="1400" dirty="0">
              <a:solidFill>
                <a:prstClr val="black">
                  <a:lumMod val="75000"/>
                  <a:lumOff val="25000"/>
                  <a:alpha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>
                <a:solidFill>
                  <a:srgbClr val="ADC3E6"/>
                </a:solidFill>
              </a:rPr>
              <a:t>3</a:t>
            </a:fld>
            <a:endParaRPr lang="de-DE" dirty="0">
              <a:solidFill>
                <a:srgbClr val="ADC3E6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500660F9-1A77-42F0-96EE-90899B7A3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57" y="1331843"/>
            <a:ext cx="8154659" cy="31443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678"/>
              </a:buClr>
            </a:pP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</a:rPr>
              <a:t>Höchste 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kulturlandschaftliche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</a:rPr>
              <a:t> Bedeutung </a:t>
            </a:r>
            <a:endParaRPr lang="de-DE" sz="24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678"/>
              </a:buClr>
            </a:pP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</a:rPr>
              <a:t>Kulturelles und regionales Erbe, 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Identifikationspunkt, Imagefaktor </a:t>
            </a:r>
            <a:endParaRPr lang="de-DE" sz="2400" b="1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678"/>
              </a:buClr>
            </a:pP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</a:rPr>
              <a:t>Steillagenweine sind 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regionale Spezialität</a:t>
            </a:r>
            <a:endParaRPr lang="de-DE" sz="2400" b="1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678"/>
              </a:buClr>
            </a:pP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Wirtschaftsfaktor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</a:rPr>
              <a:t> Weinwirtschaft </a:t>
            </a:r>
            <a:endParaRPr lang="de-DE" sz="24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678"/>
              </a:buClr>
            </a:pP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Landschaftsökologische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</a:rPr>
              <a:t> Bedeutung </a:t>
            </a:r>
            <a:endParaRPr lang="de-DE" sz="2400" dirty="0">
              <a:solidFill>
                <a:srgbClr val="000000"/>
              </a:solidFill>
              <a:latin typeface="Wingdings" panose="05000000000000000000" pitchFamily="2" charset="2"/>
            </a:endParaRP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1197F64-C26D-42BC-9D72-329202D83C6B}"/>
              </a:ext>
            </a:extLst>
          </p:cNvPr>
          <p:cNvSpPr txBox="1">
            <a:spLocks/>
          </p:cNvSpPr>
          <p:nvPr/>
        </p:nvSpPr>
        <p:spPr>
          <a:xfrm>
            <a:off x="688258" y="550180"/>
            <a:ext cx="7827092" cy="37805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rgbClr val="009678"/>
                </a:solidFill>
              </a:rPr>
              <a:t>Lebens- und Wirtschaftsraum </a:t>
            </a:r>
            <a:r>
              <a:rPr lang="de-DE" b="1" dirty="0" smtClean="0">
                <a:solidFill>
                  <a:srgbClr val="009678"/>
                </a:solidFill>
              </a:rPr>
              <a:t>Steillagenweinberg</a:t>
            </a:r>
            <a:endParaRPr lang="de-DE" b="1" dirty="0">
              <a:solidFill>
                <a:srgbClr val="009678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1D11C6-9AC8-415E-9FF1-F07EAB9F6993}"/>
              </a:ext>
            </a:extLst>
          </p:cNvPr>
          <p:cNvSpPr txBox="1"/>
          <p:nvPr/>
        </p:nvSpPr>
        <p:spPr>
          <a:xfrm>
            <a:off x="1648820" y="4739078"/>
            <a:ext cx="62335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2" algn="l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68B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Gesellschaftliche, wirtschaftliche, ökologische Dimension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68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15136B-C406-4D31-9C08-D3864CCE69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9" y="4801754"/>
            <a:ext cx="705646" cy="7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3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84FFFD-2126-4F0A-84E1-D835E020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5B7A3BD-C1A2-41F7-8285-03E75E91415F}" type="slidenum">
              <a:rPr lang="de-DE" smtClean="0"/>
              <a:pPr>
                <a:spcAft>
                  <a:spcPts val="600"/>
                </a:spcAft>
              </a:pPr>
              <a:t>4</a:t>
            </a:fld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F5C5919-1C0A-4D9C-AC07-292ADFA02ED6}"/>
              </a:ext>
            </a:extLst>
          </p:cNvPr>
          <p:cNvSpPr/>
          <p:nvPr/>
        </p:nvSpPr>
        <p:spPr>
          <a:xfrm>
            <a:off x="-2267" y="5014707"/>
            <a:ext cx="9143980" cy="1888661"/>
          </a:xfrm>
          <a:prstGeom prst="rect">
            <a:avLst/>
          </a:prstGeom>
          <a:solidFill>
            <a:srgbClr val="009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20B2288-A85B-474B-ABC2-C7BAF75D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997" y="5105443"/>
            <a:ext cx="7886700" cy="11143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+mn-lt"/>
              </a:rPr>
              <a:t>Aufgabenstellung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56C5275-30A4-4515-9D4A-2D55C30413EA}"/>
              </a:ext>
            </a:extLst>
          </p:cNvPr>
          <p:cNvGrpSpPr/>
          <p:nvPr/>
        </p:nvGrpSpPr>
        <p:grpSpPr>
          <a:xfrm>
            <a:off x="20" y="10"/>
            <a:ext cx="9143980" cy="5014697"/>
            <a:chOff x="20" y="10"/>
            <a:chExt cx="9143980" cy="5014697"/>
          </a:xfrm>
        </p:grpSpPr>
        <p:pic>
          <p:nvPicPr>
            <p:cNvPr id="7" name="Grafik 6" descr="Ein Bild, das Pflanze enthält.&#10;&#10;Automatisch generierte Beschreibung">
              <a:extLst>
                <a:ext uri="{FF2B5EF4-FFF2-40B4-BE49-F238E27FC236}">
                  <a16:creationId xmlns:a16="http://schemas.microsoft.com/office/drawing/2014/main" id="{546237EC-00F8-4BAA-921F-8C0433889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" y="10"/>
              <a:ext cx="9143980" cy="5014697"/>
            </a:xfrm>
            <a:prstGeom prst="rect">
              <a:avLst/>
            </a:prstGeom>
          </p:spPr>
        </p:pic>
        <p:sp>
          <p:nvSpPr>
            <p:cNvPr id="8" name="Textfeld 4">
              <a:extLst>
                <a:ext uri="{FF2B5EF4-FFF2-40B4-BE49-F238E27FC236}">
                  <a16:creationId xmlns:a16="http://schemas.microsoft.com/office/drawing/2014/main" id="{008612E6-0304-4C78-91F8-8845B5E969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572" y="4772583"/>
              <a:ext cx="1769745" cy="202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lnSpc>
                  <a:spcPct val="130000"/>
                </a:lnSpc>
                <a:spcAft>
                  <a:spcPts val="800"/>
                </a:spcAft>
              </a:pPr>
              <a:r>
                <a:rPr lang="de-DE" sz="600" dirty="0">
                  <a:solidFill>
                    <a:schemeClr val="bg1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© </a:t>
              </a:r>
              <a:r>
                <a:rPr lang="de-DE" sz="600" dirty="0">
                  <a:solidFill>
                    <a:schemeClr val="bg1"/>
                  </a:solidFill>
                  <a:ea typeface="SimSun" panose="02010600030101010101" pitchFamily="2" charset="-122"/>
                  <a:cs typeface="Times New Roman" panose="02020603050405020304" pitchFamily="18" charset="0"/>
                </a:rPr>
                <a:t>Weingut Martin Schwarz</a:t>
              </a:r>
              <a:endParaRPr lang="de-DE" sz="12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63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>
                <a:solidFill>
                  <a:srgbClr val="ADC3E6"/>
                </a:solidFill>
              </a:rPr>
              <a:t>5</a:t>
            </a:fld>
            <a:endParaRPr lang="de-DE" dirty="0">
              <a:solidFill>
                <a:srgbClr val="ADC3E6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A1F53BA-973D-4A56-9858-A2C4A6C437BE}"/>
              </a:ext>
            </a:extLst>
          </p:cNvPr>
          <p:cNvSpPr txBox="1"/>
          <p:nvPr/>
        </p:nvSpPr>
        <p:spPr>
          <a:xfrm>
            <a:off x="588310" y="1322100"/>
            <a:ext cx="7927040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spcBef>
                <a:spcPts val="1200"/>
              </a:spcBef>
              <a:spcAft>
                <a:spcPts val="1800"/>
              </a:spcAft>
              <a:buClr>
                <a:srgbClr val="009678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den </a:t>
            </a:r>
            <a:r>
              <a:rPr lang="de-DE" sz="2400" b="1" dirty="0"/>
              <a:t>langfristigen Erhalt </a:t>
            </a:r>
            <a:r>
              <a:rPr lang="de-DE" sz="2400" dirty="0"/>
              <a:t>der landschaftsprägenden Weinbaukulturlandschaft (insbesondere Steillagen) </a:t>
            </a:r>
          </a:p>
          <a:p>
            <a:pPr marL="257175" indent="-257175">
              <a:spcBef>
                <a:spcPts val="1200"/>
              </a:spcBef>
              <a:spcAft>
                <a:spcPts val="1800"/>
              </a:spcAft>
              <a:buClr>
                <a:srgbClr val="009678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die </a:t>
            </a:r>
            <a:r>
              <a:rPr lang="de-DE" sz="2400" b="1" dirty="0"/>
              <a:t>Sicherung</a:t>
            </a:r>
            <a:r>
              <a:rPr lang="de-DE" sz="2400" dirty="0"/>
              <a:t> der Bewirtschaftung</a:t>
            </a:r>
          </a:p>
          <a:p>
            <a:pPr marL="257175" indent="-257175">
              <a:spcBef>
                <a:spcPts val="1200"/>
              </a:spcBef>
              <a:spcAft>
                <a:spcPts val="1800"/>
              </a:spcAft>
              <a:buClr>
                <a:srgbClr val="009678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die Erhöhung der Produktivität und </a:t>
            </a:r>
            <a:r>
              <a:rPr lang="de-DE" sz="2400" b="1" dirty="0"/>
              <a:t>Erzeugung</a:t>
            </a:r>
            <a:r>
              <a:rPr lang="de-DE" sz="2400" dirty="0"/>
              <a:t> </a:t>
            </a:r>
            <a:r>
              <a:rPr lang="de-DE" sz="2400" b="1" dirty="0"/>
              <a:t>gebietstypischer Weine </a:t>
            </a:r>
            <a:r>
              <a:rPr lang="de-DE" sz="2400" dirty="0"/>
              <a:t>unter Beachtung des Klimawandels und der Erfordernisse des Marktes</a:t>
            </a:r>
          </a:p>
          <a:p>
            <a:pPr marL="257175" indent="-257175">
              <a:spcBef>
                <a:spcPts val="1200"/>
              </a:spcBef>
              <a:spcAft>
                <a:spcPts val="1800"/>
              </a:spcAft>
              <a:buClr>
                <a:srgbClr val="009678"/>
              </a:buClr>
              <a:buFont typeface="Arial" panose="020B0604020202020204" pitchFamily="34" charset="0"/>
              <a:buChar char="•"/>
            </a:pPr>
            <a:r>
              <a:rPr lang="de-DE" sz="2400" b="1" dirty="0"/>
              <a:t>Mobilisierung</a:t>
            </a:r>
            <a:r>
              <a:rPr lang="de-DE" sz="2400" dirty="0"/>
              <a:t> und </a:t>
            </a:r>
            <a:r>
              <a:rPr lang="de-DE" sz="2400" b="1" dirty="0"/>
              <a:t>Stärkung</a:t>
            </a:r>
            <a:r>
              <a:rPr lang="de-DE" sz="2400" dirty="0"/>
              <a:t> der Zusammenarbeit der Akteure vor Ort (Vernetzung von Weinbau, Kultur, Gastronomie und Tourismus)</a:t>
            </a:r>
            <a:endParaRPr lang="de-DE" sz="2400" dirty="0">
              <a:highlight>
                <a:srgbClr val="FFFF00"/>
              </a:highlight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2D9D76-349C-44AD-9748-9B956FA4C0AC}"/>
              </a:ext>
            </a:extLst>
          </p:cNvPr>
          <p:cNvSpPr txBox="1"/>
          <p:nvPr/>
        </p:nvSpPr>
        <p:spPr>
          <a:xfrm>
            <a:off x="608481" y="472776"/>
            <a:ext cx="7927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9678"/>
                </a:solidFill>
              </a:rPr>
              <a:t>Entwicklungs- und Maßnahmenvorschläge für:</a:t>
            </a:r>
          </a:p>
        </p:txBody>
      </p:sp>
    </p:spTree>
    <p:extLst>
      <p:ext uri="{BB962C8B-B14F-4D97-AF65-F5344CB8AC3E}">
        <p14:creationId xmlns:p14="http://schemas.microsoft.com/office/powerpoint/2010/main" val="3462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84FFFD-2126-4F0A-84E1-D835E020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5B7A3BD-C1A2-41F7-8285-03E75E91415F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2AC3FC3-8DC6-4095-93BF-0C7FA0ECADC9}"/>
              </a:ext>
            </a:extLst>
          </p:cNvPr>
          <p:cNvSpPr/>
          <p:nvPr/>
        </p:nvSpPr>
        <p:spPr>
          <a:xfrm>
            <a:off x="-2267" y="5055261"/>
            <a:ext cx="9143980" cy="1843293"/>
          </a:xfrm>
          <a:prstGeom prst="rect">
            <a:avLst/>
          </a:prstGeom>
          <a:solidFill>
            <a:srgbClr val="009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20B2288-A85B-474B-ABC2-C7BAF75D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23" y="5133493"/>
            <a:ext cx="7984556" cy="1587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500" b="1" dirty="0" err="1" smtClean="0">
                <a:solidFill>
                  <a:schemeClr val="bg1"/>
                </a:solidFill>
                <a:latin typeface="+mn-lt"/>
              </a:rPr>
              <a:t>Untersuchungsbausteine</a:t>
            </a:r>
            <a:r>
              <a:rPr lang="en-US" sz="4500" b="1" dirty="0" smtClean="0">
                <a:solidFill>
                  <a:schemeClr val="bg1"/>
                </a:solidFill>
                <a:latin typeface="+mn-lt"/>
              </a:rPr>
              <a:t> und </a:t>
            </a:r>
            <a:r>
              <a:rPr lang="en-US" sz="4500" b="1" dirty="0" err="1" smtClean="0">
                <a:solidFill>
                  <a:schemeClr val="bg1"/>
                </a:solidFill>
                <a:latin typeface="+mn-lt"/>
              </a:rPr>
              <a:t>Inhalte</a:t>
            </a:r>
            <a:r>
              <a:rPr lang="en-US" sz="4500" b="1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sz="45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EB7A379C-3E11-4B22-AB89-50C9E14E1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72" y="4772583"/>
            <a:ext cx="1769745" cy="20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de-DE" sz="6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© FUTOUR</a:t>
            </a:r>
            <a:endParaRPr lang="de-DE" sz="1200" dirty="0">
              <a:solidFill>
                <a:schemeClr val="bg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664881D-77EE-4532-8924-9AC7E3925731}"/>
              </a:ext>
            </a:extLst>
          </p:cNvPr>
          <p:cNvGrpSpPr/>
          <p:nvPr/>
        </p:nvGrpSpPr>
        <p:grpSpPr>
          <a:xfrm>
            <a:off x="0" y="0"/>
            <a:ext cx="9144000" cy="5058588"/>
            <a:chOff x="0" y="0"/>
            <a:chExt cx="9144000" cy="5058588"/>
          </a:xfrm>
        </p:grpSpPr>
        <p:pic>
          <p:nvPicPr>
            <p:cNvPr id="10" name="Grafik 9" descr="Ein Bild, das Rock, Baum, Gebäude, draußen enthält.&#10;&#10;Automatisch generierte Beschreibung">
              <a:extLst>
                <a:ext uri="{FF2B5EF4-FFF2-40B4-BE49-F238E27FC236}">
                  <a16:creationId xmlns:a16="http://schemas.microsoft.com/office/drawing/2014/main" id="{9CED7673-06EE-4BBC-8E98-94F0BEF28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088" r="894" b="30587"/>
            <a:stretch/>
          </p:blipFill>
          <p:spPr>
            <a:xfrm>
              <a:off x="0" y="0"/>
              <a:ext cx="9144000" cy="5058588"/>
            </a:xfrm>
            <a:prstGeom prst="rect">
              <a:avLst/>
            </a:prstGeom>
          </p:spPr>
        </p:pic>
        <p:sp>
          <p:nvSpPr>
            <p:cNvPr id="13" name="Textfeld 4">
              <a:extLst>
                <a:ext uri="{FF2B5EF4-FFF2-40B4-BE49-F238E27FC236}">
                  <a16:creationId xmlns:a16="http://schemas.microsoft.com/office/drawing/2014/main" id="{0A9B8BA1-D39A-4665-986B-F902E8940B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084" y="4851696"/>
              <a:ext cx="1769745" cy="202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lnSpc>
                  <a:spcPct val="130000"/>
                </a:lnSpc>
                <a:spcAft>
                  <a:spcPts val="800"/>
                </a:spcAft>
              </a:pPr>
              <a:r>
                <a:rPr lang="de-DE" sz="600" dirty="0">
                  <a:solidFill>
                    <a:schemeClr val="bg1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© </a:t>
              </a:r>
              <a:r>
                <a:rPr lang="de-DE" sz="600" dirty="0">
                  <a:solidFill>
                    <a:schemeClr val="bg1"/>
                  </a:solidFill>
                  <a:ea typeface="SimSun" panose="02010600030101010101" pitchFamily="2" charset="-122"/>
                  <a:cs typeface="Times New Roman" panose="02020603050405020304" pitchFamily="18" charset="0"/>
                </a:rPr>
                <a:t>Weingut Martin Schwarz</a:t>
              </a:r>
              <a:endParaRPr lang="de-DE" sz="12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8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>
                <a:solidFill>
                  <a:srgbClr val="ADC3E6"/>
                </a:solidFill>
              </a:rPr>
              <a:t>7</a:t>
            </a:fld>
            <a:endParaRPr lang="de-DE" dirty="0">
              <a:solidFill>
                <a:srgbClr val="ADC3E6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2D9D76-349C-44AD-9748-9B956FA4C0AC}"/>
              </a:ext>
            </a:extLst>
          </p:cNvPr>
          <p:cNvSpPr txBox="1"/>
          <p:nvPr/>
        </p:nvSpPr>
        <p:spPr>
          <a:xfrm>
            <a:off x="608481" y="472776"/>
            <a:ext cx="7927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9678"/>
                </a:solidFill>
              </a:rPr>
              <a:t>Untersuchungsbausteine im Überblick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6B8EC58-A4BC-4FD8-9400-4EE00749E39D}"/>
              </a:ext>
            </a:extLst>
          </p:cNvPr>
          <p:cNvGrpSpPr/>
          <p:nvPr/>
        </p:nvGrpSpPr>
        <p:grpSpPr>
          <a:xfrm>
            <a:off x="1656072" y="1257291"/>
            <a:ext cx="5830578" cy="5099060"/>
            <a:chOff x="0" y="0"/>
            <a:chExt cx="5324870" cy="4656454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11A4EA7C-8371-4940-84A6-75D3F9312449}"/>
                </a:ext>
              </a:extLst>
            </p:cNvPr>
            <p:cNvGrpSpPr/>
            <p:nvPr/>
          </p:nvGrpSpPr>
          <p:grpSpPr>
            <a:xfrm>
              <a:off x="0" y="0"/>
              <a:ext cx="4759325" cy="4656454"/>
              <a:chOff x="422658" y="10160"/>
              <a:chExt cx="4759913" cy="4421074"/>
            </a:xfrm>
          </p:grpSpPr>
          <p:graphicFrame>
            <p:nvGraphicFramePr>
              <p:cNvPr id="20" name="Diagramm 19">
                <a:extLst>
                  <a:ext uri="{FF2B5EF4-FFF2-40B4-BE49-F238E27FC236}">
                    <a16:creationId xmlns:a16="http://schemas.microsoft.com/office/drawing/2014/main" id="{A33D8B63-365C-49BB-8673-25AE486DC3E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44878221"/>
                  </p:ext>
                </p:extLst>
              </p:nvPr>
            </p:nvGraphicFramePr>
            <p:xfrm>
              <a:off x="1088091" y="112283"/>
              <a:ext cx="4094480" cy="427101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21" name="Rechteck: abgerundete Ecken 20">
                <a:extLst>
                  <a:ext uri="{FF2B5EF4-FFF2-40B4-BE49-F238E27FC236}">
                    <a16:creationId xmlns:a16="http://schemas.microsoft.com/office/drawing/2014/main" id="{88499FD8-B182-4E34-B3D6-74F0D23858C4}"/>
                  </a:ext>
                </a:extLst>
              </p:cNvPr>
              <p:cNvSpPr/>
              <p:nvPr/>
            </p:nvSpPr>
            <p:spPr>
              <a:xfrm>
                <a:off x="422658" y="10160"/>
                <a:ext cx="470811" cy="4421074"/>
              </a:xfrm>
              <a:prstGeom prst="roundRect">
                <a:avLst/>
              </a:prstGeom>
              <a:solidFill>
                <a:srgbClr val="006751">
                  <a:alpha val="8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vert27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Projektbegleitende Öffentlichkeitsarbeit</a:t>
                </a: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DA2820EC-544F-4300-A1E0-37664077DCDC}"/>
                </a:ext>
              </a:extLst>
            </p:cNvPr>
            <p:cNvGrpSpPr/>
            <p:nvPr/>
          </p:nvGrpSpPr>
          <p:grpSpPr>
            <a:xfrm>
              <a:off x="3857385" y="2566468"/>
              <a:ext cx="1467485" cy="1266825"/>
              <a:chOff x="4316283" y="2817684"/>
              <a:chExt cx="1085474" cy="990907"/>
            </a:xfrm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E00E089-0B11-48E6-ABD3-EF80D42357B4}"/>
                  </a:ext>
                </a:extLst>
              </p:cNvPr>
              <p:cNvSpPr/>
              <p:nvPr/>
            </p:nvSpPr>
            <p:spPr>
              <a:xfrm>
                <a:off x="4316283" y="2817684"/>
                <a:ext cx="1085474" cy="833120"/>
              </a:xfrm>
              <a:prstGeom prst="ellipse">
                <a:avLst/>
              </a:prstGeom>
              <a:solidFill>
                <a:srgbClr val="006751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Textfeld 19">
                <a:extLst>
                  <a:ext uri="{FF2B5EF4-FFF2-40B4-BE49-F238E27FC236}">
                    <a16:creationId xmlns:a16="http://schemas.microsoft.com/office/drawing/2014/main" id="{2C0F0B3B-4A05-4119-88D9-6784A59A75DD}"/>
                  </a:ext>
                </a:extLst>
              </p:cNvPr>
              <p:cNvSpPr txBox="1"/>
              <p:nvPr/>
            </p:nvSpPr>
            <p:spPr>
              <a:xfrm>
                <a:off x="4375638" y="3212307"/>
                <a:ext cx="967185" cy="5962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Workshop +</a:t>
                </a:r>
                <a:br>
                  <a:rPr kumimoji="0" lang="de-D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</a:br>
                <a:r>
                  <a:rPr kumimoji="0" lang="de-D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Expertengespräche</a:t>
                </a:r>
                <a:endPara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Grafik 18" descr="Besprechung">
                <a:extLst>
                  <a:ext uri="{FF2B5EF4-FFF2-40B4-BE49-F238E27FC236}">
                    <a16:creationId xmlns:a16="http://schemas.microsoft.com/office/drawing/2014/main" id="{2879C582-8390-4E01-9982-80FE95CD8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617012" y="2821424"/>
                <a:ext cx="484015" cy="4840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659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A3BD-C1A2-41F7-8285-03E75E91415F}" type="slidenum">
              <a:rPr lang="de-DE" smtClean="0">
                <a:solidFill>
                  <a:srgbClr val="ADC3E6"/>
                </a:solidFill>
              </a:rPr>
              <a:t>8</a:t>
            </a:fld>
            <a:endParaRPr lang="de-DE" dirty="0">
              <a:solidFill>
                <a:srgbClr val="ADC3E6"/>
              </a:solidFill>
            </a:endParaRPr>
          </a:p>
        </p:txBody>
      </p:sp>
      <p:pic>
        <p:nvPicPr>
          <p:cNvPr id="5" name="Grafik 4"/>
          <p:cNvPicPr/>
          <p:nvPr/>
        </p:nvPicPr>
        <p:blipFill rotWithShape="1">
          <a:blip r:embed="rId2"/>
          <a:srcRect l="13336" t="16482" r="43723" b="7899"/>
          <a:stretch/>
        </p:blipFill>
        <p:spPr bwMode="auto">
          <a:xfrm>
            <a:off x="2327938" y="184786"/>
            <a:ext cx="6599555" cy="6536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platzhalter 1">
            <a:extLst>
              <a:ext uri="{FF2B5EF4-FFF2-40B4-BE49-F238E27FC236}">
                <a16:creationId xmlns:a16="http://schemas.microsoft.com/office/drawing/2014/main" id="{71197F64-C26D-42BC-9D72-329202D83C6B}"/>
              </a:ext>
            </a:extLst>
          </p:cNvPr>
          <p:cNvSpPr txBox="1">
            <a:spLocks/>
          </p:cNvSpPr>
          <p:nvPr/>
        </p:nvSpPr>
        <p:spPr>
          <a:xfrm>
            <a:off x="570604" y="695146"/>
            <a:ext cx="5887346" cy="90089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rgbClr val="009678"/>
                </a:solidFill>
              </a:rPr>
              <a:t>Steillagen</a:t>
            </a:r>
            <a:br>
              <a:rPr lang="de-DE" b="1" dirty="0">
                <a:solidFill>
                  <a:srgbClr val="009678"/>
                </a:solidFill>
              </a:rPr>
            </a:br>
            <a:r>
              <a:rPr lang="de-DE" b="1" dirty="0">
                <a:solidFill>
                  <a:srgbClr val="009678"/>
                </a:solidFill>
              </a:rPr>
              <a:t>im Spannungsfeld</a:t>
            </a:r>
          </a:p>
        </p:txBody>
      </p:sp>
    </p:spTree>
    <p:extLst>
      <p:ext uri="{BB962C8B-B14F-4D97-AF65-F5344CB8AC3E}">
        <p14:creationId xmlns:p14="http://schemas.microsoft.com/office/powerpoint/2010/main" val="6566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7A3BD-C1A2-41F7-8285-03E75E91415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ADC3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ADC3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 descr="Ein Bild, das Text, verschieden enthält.&#10;&#10;Automatisch generierte Beschreibung">
            <a:extLst>
              <a:ext uri="{FF2B5EF4-FFF2-40B4-BE49-F238E27FC236}">
                <a16:creationId xmlns:a16="http://schemas.microsoft.com/office/drawing/2014/main" id="{E3B2D51A-C32E-439E-A8AA-745364F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3100"/>
            <a:ext cx="5240405" cy="690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Inhaltsplatzhalter 12">
            <a:extLst>
              <a:ext uri="{FF2B5EF4-FFF2-40B4-BE49-F238E27FC236}">
                <a16:creationId xmlns:a16="http://schemas.microsoft.com/office/drawing/2014/main" id="{1878A5F1-8907-4F96-98E7-9E5E3E64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226" y="1386460"/>
            <a:ext cx="3370131" cy="488234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2400"/>
              </a:spcAft>
              <a:buClr>
                <a:srgbClr val="009678"/>
              </a:buClr>
            </a:pPr>
            <a:r>
              <a:rPr lang="de-DE" sz="2000" b="1" dirty="0"/>
              <a:t>6 Weinberge</a:t>
            </a:r>
            <a:br>
              <a:rPr lang="de-DE" sz="2000" b="1" dirty="0"/>
            </a:br>
            <a:r>
              <a:rPr lang="de-DE" sz="2000" dirty="0" smtClean="0"/>
              <a:t>(typische Strukturen in SN)</a:t>
            </a:r>
            <a:endParaRPr lang="de-DE" sz="2000" dirty="0"/>
          </a:p>
          <a:p>
            <a:pPr>
              <a:spcBef>
                <a:spcPts val="1800"/>
              </a:spcBef>
              <a:spcAft>
                <a:spcPts val="2400"/>
              </a:spcAft>
              <a:buClr>
                <a:srgbClr val="009678"/>
              </a:buClr>
            </a:pPr>
            <a:r>
              <a:rPr lang="de-DE" sz="2000" b="1" dirty="0"/>
              <a:t>beispielhaft  </a:t>
            </a:r>
            <a:r>
              <a:rPr lang="de-DE" sz="2000" dirty="0"/>
              <a:t>ausgewählt (breites Problemspektrum, verschiedene </a:t>
            </a:r>
            <a:r>
              <a:rPr lang="de-DE" sz="2000" dirty="0" err="1"/>
              <a:t>Konstella-tionen</a:t>
            </a:r>
            <a:r>
              <a:rPr lang="de-DE" sz="2000" dirty="0"/>
              <a:t> Bewirtschafter-struktur)</a:t>
            </a:r>
          </a:p>
          <a:p>
            <a:pPr>
              <a:spcBef>
                <a:spcPts val="1800"/>
              </a:spcBef>
              <a:spcAft>
                <a:spcPts val="2400"/>
              </a:spcAft>
              <a:buClr>
                <a:srgbClr val="009678"/>
              </a:buClr>
            </a:pPr>
            <a:r>
              <a:rPr lang="de-DE" sz="2000" b="1" dirty="0"/>
              <a:t>Übertragbarkeit</a:t>
            </a:r>
            <a:r>
              <a:rPr lang="de-DE" sz="2000" dirty="0"/>
              <a:t> des methodischen Vorgehens </a:t>
            </a:r>
            <a:br>
              <a:rPr lang="de-DE" sz="2000" dirty="0"/>
            </a:br>
            <a:r>
              <a:rPr lang="de-DE" sz="2000" dirty="0"/>
              <a:t>auf andere Weinberge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7CBE5F8-51AC-402A-B1B2-95F4D885C369}"/>
              </a:ext>
            </a:extLst>
          </p:cNvPr>
          <p:cNvSpPr txBox="1"/>
          <p:nvPr/>
        </p:nvSpPr>
        <p:spPr>
          <a:xfrm>
            <a:off x="5618226" y="136524"/>
            <a:ext cx="35257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9678"/>
                </a:solidFill>
              </a:rPr>
              <a:t>6 Weinberge </a:t>
            </a:r>
            <a:br>
              <a:rPr lang="de-DE" sz="2800" b="1" dirty="0">
                <a:solidFill>
                  <a:srgbClr val="009678"/>
                </a:solidFill>
              </a:rPr>
            </a:br>
            <a:r>
              <a:rPr lang="de-DE" sz="2800" b="1" dirty="0">
                <a:solidFill>
                  <a:srgbClr val="009678"/>
                </a:solidFill>
              </a:rPr>
              <a:t>genauer betrachtet</a:t>
            </a:r>
          </a:p>
        </p:txBody>
      </p:sp>
    </p:spTree>
    <p:extLst>
      <p:ext uri="{BB962C8B-B14F-4D97-AF65-F5344CB8AC3E}">
        <p14:creationId xmlns:p14="http://schemas.microsoft.com/office/powerpoint/2010/main" val="383548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629</Words>
  <Application>Microsoft Office PowerPoint</Application>
  <PresentationFormat>Bildschirmpräsentation (4:3)</PresentationFormat>
  <Paragraphs>180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SimSun</vt:lpstr>
      <vt:lpstr>Arial</vt:lpstr>
      <vt:lpstr>Calibri</vt:lpstr>
      <vt:lpstr>Calibri Light</vt:lpstr>
      <vt:lpstr>MS Mincho</vt:lpstr>
      <vt:lpstr>Symbol</vt:lpstr>
      <vt:lpstr>Times New Roman</vt:lpstr>
      <vt:lpstr>Wingdings</vt:lpstr>
      <vt:lpstr>1_Office Theme</vt:lpstr>
      <vt:lpstr>PowerPoint-Präsentation</vt:lpstr>
      <vt:lpstr>Anlass und Ausgangssituation</vt:lpstr>
      <vt:lpstr>PowerPoint-Präsentation</vt:lpstr>
      <vt:lpstr>Aufgabenstellung</vt:lpstr>
      <vt:lpstr>PowerPoint-Präsentation</vt:lpstr>
      <vt:lpstr>Untersuchungsbausteine und Inhalte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Blick nach vorn – Zukunftsperspektiven</vt:lpstr>
      <vt:lpstr>PowerPoint-Präsentation</vt:lpstr>
      <vt:lpstr>PowerPoint-Präsentation</vt:lpstr>
      <vt:lpstr>PowerPoint-Präsentation</vt:lpstr>
      <vt:lpstr>PowerPoint-Präsentation</vt:lpstr>
      <vt:lpstr>Mit- und Mutmacherinnen und Macher</vt:lpstr>
      <vt:lpstr>PowerPoint-Präsentation</vt:lpstr>
      <vt:lpstr>Fazit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Melanie Knievel</dc:creator>
  <cp:lastModifiedBy>Trept, Hannes - SMUL</cp:lastModifiedBy>
  <cp:revision>95</cp:revision>
  <dcterms:created xsi:type="dcterms:W3CDTF">2021-10-24T10:21:01Z</dcterms:created>
  <dcterms:modified xsi:type="dcterms:W3CDTF">2023-03-24T10:35:08Z</dcterms:modified>
</cp:coreProperties>
</file>