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 id="2147483656" r:id="rId2"/>
    <p:sldMasterId id="2147483659" r:id="rId3"/>
    <p:sldMasterId id="2147483661" r:id="rId4"/>
  </p:sldMasterIdLst>
  <p:notesMasterIdLst>
    <p:notesMasterId r:id="rId43"/>
  </p:notesMasterIdLst>
  <p:sldIdLst>
    <p:sldId id="256" r:id="rId5"/>
    <p:sldId id="1475" r:id="rId6"/>
    <p:sldId id="1482" r:id="rId7"/>
    <p:sldId id="420" r:id="rId8"/>
    <p:sldId id="450" r:id="rId9"/>
    <p:sldId id="451" r:id="rId10"/>
    <p:sldId id="453" r:id="rId11"/>
    <p:sldId id="454" r:id="rId12"/>
    <p:sldId id="460" r:id="rId13"/>
    <p:sldId id="462" r:id="rId14"/>
    <p:sldId id="452" r:id="rId15"/>
    <p:sldId id="463" r:id="rId16"/>
    <p:sldId id="465" r:id="rId17"/>
    <p:sldId id="466" r:id="rId18"/>
    <p:sldId id="447" r:id="rId19"/>
    <p:sldId id="1486" r:id="rId20"/>
    <p:sldId id="1438" r:id="rId21"/>
    <p:sldId id="1495" r:id="rId22"/>
    <p:sldId id="1467" r:id="rId23"/>
    <p:sldId id="1488" r:id="rId24"/>
    <p:sldId id="1489" r:id="rId25"/>
    <p:sldId id="1490" r:id="rId26"/>
    <p:sldId id="1491" r:id="rId27"/>
    <p:sldId id="1479" r:id="rId28"/>
    <p:sldId id="1487" r:id="rId29"/>
    <p:sldId id="1441" r:id="rId30"/>
    <p:sldId id="1442" r:id="rId31"/>
    <p:sldId id="1471" r:id="rId32"/>
    <p:sldId id="1472" r:id="rId33"/>
    <p:sldId id="1473" r:id="rId34"/>
    <p:sldId id="1464" r:id="rId35"/>
    <p:sldId id="1394" r:id="rId36"/>
    <p:sldId id="1446" r:id="rId37"/>
    <p:sldId id="1459" r:id="rId38"/>
    <p:sldId id="1496" r:id="rId39"/>
    <p:sldId id="1497" r:id="rId40"/>
    <p:sldId id="1498" r:id="rId41"/>
    <p:sldId id="267" r:id="rId42"/>
  </p:sldIdLst>
  <p:sldSz cx="9144000" cy="5143500" type="screen16x9"/>
  <p:notesSz cx="6797675"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90">
          <p15:clr>
            <a:srgbClr val="A4A3A4"/>
          </p15:clr>
        </p15:guide>
        <p15:guide id="2" orient="horz" pos="1620">
          <p15:clr>
            <a:srgbClr val="A4A3A4"/>
          </p15:clr>
        </p15:guide>
        <p15:guide id="3" orient="horz" pos="849">
          <p15:clr>
            <a:srgbClr val="A4A3A4"/>
          </p15:clr>
        </p15:guide>
        <p15:guide id="4" pos="158">
          <p15:clr>
            <a:srgbClr val="A4A3A4"/>
          </p15:clr>
        </p15:guide>
        <p15:guide id="5" pos="5602">
          <p15:clr>
            <a:srgbClr val="A4A3A4"/>
          </p15:clr>
        </p15:guide>
        <p15:guide id="6" pos="2880">
          <p15:clr>
            <a:srgbClr val="A4A3A4"/>
          </p15:clr>
        </p15:guide>
        <p15:guide id="7" pos="2789">
          <p15:clr>
            <a:srgbClr val="A4A3A4"/>
          </p15:clr>
        </p15:guide>
        <p15:guide id="8" pos="29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9CA"/>
    <a:srgbClr val="7C2C3E"/>
    <a:srgbClr val="C4A4A7"/>
    <a:srgbClr val="861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81" autoAdjust="0"/>
  </p:normalViewPr>
  <p:slideViewPr>
    <p:cSldViewPr showGuides="1">
      <p:cViewPr varScale="1">
        <p:scale>
          <a:sx n="92" d="100"/>
          <a:sy n="92" d="100"/>
        </p:scale>
        <p:origin x="1186" y="62"/>
      </p:cViewPr>
      <p:guideLst>
        <p:guide orient="horz" pos="2890"/>
        <p:guide orient="horz" pos="1620"/>
        <p:guide orient="horz" pos="849"/>
        <p:guide pos="158"/>
        <p:guide pos="5602"/>
        <p:guide pos="2880"/>
        <p:guide pos="2789"/>
        <p:guide pos="297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36ADE5B6-EF0B-4CE4-B5B3-79389977F7AE}" type="datetimeFigureOut">
              <a:rPr lang="de-DE" smtClean="0"/>
              <a:t>04.04.2023</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1AC3A166-C635-4CF7-8055-99B2CC8A8AEA}" type="slidenum">
              <a:rPr lang="de-DE" smtClean="0"/>
              <a:t>‹Nr.›</a:t>
            </a:fld>
            <a:endParaRPr lang="de-DE"/>
          </a:p>
        </p:txBody>
      </p:sp>
    </p:spTree>
    <p:extLst>
      <p:ext uri="{BB962C8B-B14F-4D97-AF65-F5344CB8AC3E}">
        <p14:creationId xmlns:p14="http://schemas.microsoft.com/office/powerpoint/2010/main" val="3491843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3A166-C635-4CF7-8055-99B2CC8A8AE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323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3A166-C635-4CF7-8055-99B2CC8A8AE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7242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3A166-C635-4CF7-8055-99B2CC8A8AE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4560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3A166-C635-4CF7-8055-99B2CC8A8AE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9304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AC3A166-C635-4CF7-8055-99B2CC8A8AEA}" type="slidenum">
              <a:rPr lang="de-DE" smtClean="0"/>
              <a:t>16</a:t>
            </a:fld>
            <a:endParaRPr lang="de-DE"/>
          </a:p>
        </p:txBody>
      </p:sp>
    </p:spTree>
    <p:extLst>
      <p:ext uri="{BB962C8B-B14F-4D97-AF65-F5344CB8AC3E}">
        <p14:creationId xmlns:p14="http://schemas.microsoft.com/office/powerpoint/2010/main" val="2928983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AC3A166-C635-4CF7-8055-99B2CC8A8AEA}" type="slidenum">
              <a:rPr lang="de-DE" smtClean="0"/>
              <a:t>17</a:t>
            </a:fld>
            <a:endParaRPr lang="de-DE"/>
          </a:p>
        </p:txBody>
      </p:sp>
    </p:spTree>
    <p:extLst>
      <p:ext uri="{BB962C8B-B14F-4D97-AF65-F5344CB8AC3E}">
        <p14:creationId xmlns:p14="http://schemas.microsoft.com/office/powerpoint/2010/main" val="3334628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AC3A166-C635-4CF7-8055-99B2CC8A8AEA}" type="slidenum">
              <a:rPr lang="de-DE" smtClean="0"/>
              <a:t>26</a:t>
            </a:fld>
            <a:endParaRPr lang="de-DE"/>
          </a:p>
        </p:txBody>
      </p:sp>
    </p:spTree>
    <p:extLst>
      <p:ext uri="{BB962C8B-B14F-4D97-AF65-F5344CB8AC3E}">
        <p14:creationId xmlns:p14="http://schemas.microsoft.com/office/powerpoint/2010/main" val="3745545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3A166-C635-4CF7-8055-99B2CC8A8AE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6717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3A166-C635-4CF7-8055-99B2CC8A8AE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1006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3A166-C635-4CF7-8055-99B2CC8A8AE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7020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3A166-C635-4CF7-8055-99B2CC8A8AE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1633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3A166-C635-4CF7-8055-99B2CC8A8AE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0842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3A166-C635-4CF7-8055-99B2CC8A8AE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7485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3A166-C635-4CF7-8055-99B2CC8A8AE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4324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3A166-C635-4CF7-8055-99B2CC8A8AE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3897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3A166-C635-4CF7-8055-99B2CC8A8AE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1935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77726" y="1751203"/>
            <a:ext cx="7772400" cy="1108579"/>
          </a:xfrm>
        </p:spPr>
        <p:txBody>
          <a:bodyPr/>
          <a:lstStyle>
            <a:lvl1pPr>
              <a:defRPr b="1">
                <a:solidFill>
                  <a:schemeClr val="accent1"/>
                </a:solidFill>
              </a:defRPr>
            </a:lvl1pPr>
          </a:lstStyle>
          <a:p>
            <a:r>
              <a:rPr lang="de-DE" dirty="0"/>
              <a:t>Titel der Präsentation</a:t>
            </a:r>
          </a:p>
        </p:txBody>
      </p:sp>
      <p:sp>
        <p:nvSpPr>
          <p:cNvPr id="3" name="Untertitel 2"/>
          <p:cNvSpPr>
            <a:spLocks noGrp="1"/>
          </p:cNvSpPr>
          <p:nvPr>
            <p:ph type="subTitle" idx="1" hasCustomPrompt="1"/>
          </p:nvPr>
        </p:nvSpPr>
        <p:spPr>
          <a:xfrm>
            <a:off x="677726" y="2896361"/>
            <a:ext cx="7776864" cy="37718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Deutscher Weinbauverband e.V., Referent</a:t>
            </a:r>
          </a:p>
        </p:txBody>
      </p:sp>
      <p:pic>
        <p:nvPicPr>
          <p:cNvPr id="7" name="Picture 8" descr="DWV_Logo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21003" y="171450"/>
            <a:ext cx="2171477" cy="1579753"/>
          </a:xfrm>
          <a:prstGeom prst="rect">
            <a:avLst/>
          </a:prstGeom>
          <a:solidFill>
            <a:schemeClr val="bg1"/>
          </a:solidFill>
        </p:spPr>
      </p:pic>
      <p:sp>
        <p:nvSpPr>
          <p:cNvPr id="15" name="Textplatzhalter 14"/>
          <p:cNvSpPr>
            <a:spLocks noGrp="1"/>
          </p:cNvSpPr>
          <p:nvPr>
            <p:ph type="body" sz="quarter" idx="10" hasCustomPrompt="1"/>
          </p:nvPr>
        </p:nvSpPr>
        <p:spPr>
          <a:xfrm>
            <a:off x="677726" y="3309709"/>
            <a:ext cx="7782705" cy="378000"/>
          </a:xfrm>
        </p:spPr>
        <p:txBody>
          <a:bodyPr vert="horz" lIns="91440" tIns="45720" rIns="91440" bIns="45720" rtlCol="0">
            <a:normAutofit/>
          </a:bodyPr>
          <a:lstStyle>
            <a:lvl1pPr>
              <a:defRPr lang="de-DE" baseline="0" smtClean="0">
                <a:solidFill>
                  <a:schemeClr val="tx1"/>
                </a:solidFill>
              </a:defRPr>
            </a:lvl1pPr>
            <a:lvl2pPr>
              <a:defRPr lang="de-DE" smtClean="0">
                <a:solidFill>
                  <a:schemeClr val="tx1">
                    <a:tint val="75000"/>
                  </a:schemeClr>
                </a:solidFill>
              </a:defRPr>
            </a:lvl2pPr>
            <a:lvl3pPr>
              <a:defRPr lang="de-DE" smtClean="0">
                <a:solidFill>
                  <a:schemeClr val="tx1">
                    <a:tint val="75000"/>
                  </a:schemeClr>
                </a:solidFill>
              </a:defRPr>
            </a:lvl3pPr>
            <a:lvl4pPr>
              <a:defRPr lang="de-DE" smtClean="0">
                <a:solidFill>
                  <a:schemeClr val="tx1">
                    <a:tint val="75000"/>
                  </a:schemeClr>
                </a:solidFill>
              </a:defRPr>
            </a:lvl4pPr>
            <a:lvl5pPr>
              <a:defRPr lang="de-DE">
                <a:solidFill>
                  <a:schemeClr val="tx1">
                    <a:tint val="75000"/>
                  </a:schemeClr>
                </a:solidFill>
              </a:defRPr>
            </a:lvl5pPr>
          </a:lstStyle>
          <a:p>
            <a:pPr marL="0" lvl="0" indent="0">
              <a:buNone/>
            </a:pPr>
            <a:r>
              <a:rPr lang="de-DE" dirty="0"/>
              <a:t>Titel der Veranstaltung</a:t>
            </a:r>
          </a:p>
        </p:txBody>
      </p:sp>
      <p:sp>
        <p:nvSpPr>
          <p:cNvPr id="5" name="Textplatzhalter 4"/>
          <p:cNvSpPr>
            <a:spLocks noGrp="1"/>
          </p:cNvSpPr>
          <p:nvPr>
            <p:ph type="body" sz="quarter" idx="11" hasCustomPrompt="1"/>
          </p:nvPr>
        </p:nvSpPr>
        <p:spPr>
          <a:xfrm>
            <a:off x="677726" y="3723877"/>
            <a:ext cx="7776219" cy="378000"/>
          </a:xfrm>
        </p:spPr>
        <p:txBody>
          <a:bodyPr vert="horz" lIns="91440" tIns="45720" rIns="91440" bIns="45720" rtlCol="0">
            <a:normAutofit/>
          </a:bodyPr>
          <a:lstStyle>
            <a:lvl1pPr>
              <a:defRPr lang="de-DE" baseline="0" dirty="0">
                <a:solidFill>
                  <a:schemeClr val="tx1"/>
                </a:solidFill>
              </a:defRPr>
            </a:lvl1pPr>
          </a:lstStyle>
          <a:p>
            <a:pPr marL="0" lvl="0" indent="0">
              <a:buNone/>
            </a:pPr>
            <a:r>
              <a:rPr lang="de-DE" dirty="0"/>
              <a:t>Ort, Datum</a:t>
            </a:r>
          </a:p>
        </p:txBody>
      </p:sp>
      <p:sp>
        <p:nvSpPr>
          <p:cNvPr id="6" name="Datumsplatzhalter 5"/>
          <p:cNvSpPr>
            <a:spLocks noGrp="1"/>
          </p:cNvSpPr>
          <p:nvPr>
            <p:ph type="dt" sz="half" idx="12"/>
          </p:nvPr>
        </p:nvSpPr>
        <p:spPr/>
        <p:txBody>
          <a:bodyPr/>
          <a:lstStyle/>
          <a:p>
            <a:fld id="{AD338D3D-6EF1-404E-8CE9-B3B45C82259E}" type="datetime1">
              <a:rPr lang="de-DE" smtClean="0"/>
              <a:pPr/>
              <a:t>04.04.2023</a:t>
            </a:fld>
            <a:r>
              <a:rPr lang="de-DE" dirty="0"/>
              <a:t> | Deutscher Weinbauverband e.V.</a:t>
            </a:r>
          </a:p>
        </p:txBody>
      </p:sp>
      <p:sp>
        <p:nvSpPr>
          <p:cNvPr id="9" name="Foliennummernplatzhalter 8"/>
          <p:cNvSpPr>
            <a:spLocks noGrp="1"/>
          </p:cNvSpPr>
          <p:nvPr>
            <p:ph type="sldNum" sz="quarter" idx="13"/>
          </p:nvPr>
        </p:nvSpPr>
        <p:spPr/>
        <p:txBody>
          <a:bodyPr/>
          <a:lstStyle/>
          <a:p>
            <a:fld id="{9E5BB93B-79D3-4028-8911-E50FBEB47E67}" type="slidenum">
              <a:rPr lang="de-DE" smtClean="0"/>
              <a:t>‹Nr.›</a:t>
            </a:fld>
            <a:endParaRPr lang="de-DE"/>
          </a:p>
        </p:txBody>
      </p:sp>
    </p:spTree>
    <p:extLst>
      <p:ext uri="{BB962C8B-B14F-4D97-AF65-F5344CB8AC3E}">
        <p14:creationId xmlns:p14="http://schemas.microsoft.com/office/powerpoint/2010/main" val="1258128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2" y="122611"/>
            <a:ext cx="7886700" cy="554292"/>
          </a:xfrm>
          <a:prstGeom prst="rect">
            <a:avLst/>
          </a:prstGeom>
        </p:spPr>
        <p:txBody>
          <a:bodyPr>
            <a:normAutofit/>
          </a:bodyPr>
          <a:lstStyle>
            <a:lvl1pPr>
              <a:defRPr sz="2700"/>
            </a:lvl1pPr>
          </a:lstStyle>
          <a:p>
            <a:r>
              <a:rPr lang="en-US" dirty="0"/>
              <a:t>Click to edit Master title style</a:t>
            </a:r>
          </a:p>
        </p:txBody>
      </p:sp>
    </p:spTree>
    <p:extLst>
      <p:ext uri="{BB962C8B-B14F-4D97-AF65-F5344CB8AC3E}">
        <p14:creationId xmlns:p14="http://schemas.microsoft.com/office/powerpoint/2010/main" val="4010284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Bild/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1AF6860-1DF3-4E2D-823F-C9A499D653AB}" type="datetime1">
              <a:rPr lang="de-DE" smtClean="0"/>
              <a:pPr/>
              <a:t>04.04.2023</a:t>
            </a:fld>
            <a:r>
              <a:rPr lang="de-DE" dirty="0"/>
              <a:t> | Deutscher Weinbauverband e.V.</a:t>
            </a:r>
          </a:p>
        </p:txBody>
      </p:sp>
      <p:sp>
        <p:nvSpPr>
          <p:cNvPr id="5" name="Foliennummernplatzhalter 4"/>
          <p:cNvSpPr>
            <a:spLocks noGrp="1"/>
          </p:cNvSpPr>
          <p:nvPr>
            <p:ph type="sldNum" sz="quarter" idx="11"/>
          </p:nvPr>
        </p:nvSpPr>
        <p:spPr/>
        <p:txBody>
          <a:bodyPr/>
          <a:lstStyle/>
          <a:p>
            <a:fld id="{9E5BB93B-79D3-4028-8911-E50FBEB47E67}" type="slidenum">
              <a:rPr lang="de-DE" smtClean="0"/>
              <a:t>‹Nr.›</a:t>
            </a:fld>
            <a:endParaRPr lang="de-DE"/>
          </a:p>
        </p:txBody>
      </p:sp>
    </p:spTree>
    <p:extLst>
      <p:ext uri="{BB962C8B-B14F-4D97-AF65-F5344CB8AC3E}">
        <p14:creationId xmlns:p14="http://schemas.microsoft.com/office/powerpoint/2010/main" val="1387399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enn-Abschnittsfolie">
    <p:spTree>
      <p:nvGrpSpPr>
        <p:cNvPr id="1" name=""/>
        <p:cNvGrpSpPr/>
        <p:nvPr/>
      </p:nvGrpSpPr>
      <p:grpSpPr>
        <a:xfrm>
          <a:off x="0" y="0"/>
          <a:ext cx="0" cy="0"/>
          <a:chOff x="0" y="0"/>
          <a:chExt cx="0" cy="0"/>
        </a:xfrm>
      </p:grpSpPr>
      <p:sp>
        <p:nvSpPr>
          <p:cNvPr id="10" name="Textplatzhalter 9"/>
          <p:cNvSpPr>
            <a:spLocks noGrp="1"/>
          </p:cNvSpPr>
          <p:nvPr>
            <p:ph type="body" sz="quarter" idx="10" hasCustomPrompt="1"/>
          </p:nvPr>
        </p:nvSpPr>
        <p:spPr>
          <a:xfrm>
            <a:off x="250825" y="2139950"/>
            <a:ext cx="8642350" cy="863600"/>
          </a:xfrm>
        </p:spPr>
        <p:txBody>
          <a:bodyPr anchor="ctr">
            <a:normAutofit/>
          </a:bodyPr>
          <a:lstStyle>
            <a:lvl1pPr marL="0" indent="0" algn="ctr">
              <a:buFontTx/>
              <a:buNone/>
              <a:defRPr sz="2400" b="1">
                <a:solidFill>
                  <a:schemeClr val="accent1"/>
                </a:solidFill>
              </a:defRPr>
            </a:lvl1pPr>
          </a:lstStyle>
          <a:p>
            <a:pPr lvl="0"/>
            <a:r>
              <a:rPr lang="de-DE" sz="2400" b="1" dirty="0"/>
              <a:t>1. TOP</a:t>
            </a:r>
            <a:endParaRPr lang="de-DE" dirty="0"/>
          </a:p>
        </p:txBody>
      </p:sp>
      <p:sp>
        <p:nvSpPr>
          <p:cNvPr id="11" name="Datumsplatzhalter 10"/>
          <p:cNvSpPr>
            <a:spLocks noGrp="1"/>
          </p:cNvSpPr>
          <p:nvPr>
            <p:ph type="dt" sz="half" idx="11"/>
          </p:nvPr>
        </p:nvSpPr>
        <p:spPr/>
        <p:txBody>
          <a:bodyPr/>
          <a:lstStyle/>
          <a:p>
            <a:fld id="{D2E20E91-A55D-4BE1-A390-455D608FCE00}" type="datetime1">
              <a:rPr lang="de-DE" smtClean="0"/>
              <a:pPr/>
              <a:t>04.04.2023</a:t>
            </a:fld>
            <a:r>
              <a:rPr lang="de-DE" dirty="0"/>
              <a:t> | Deutscher Weinbauverband e.V.</a:t>
            </a:r>
          </a:p>
        </p:txBody>
      </p:sp>
      <p:sp>
        <p:nvSpPr>
          <p:cNvPr id="12" name="Foliennummernplatzhalter 11"/>
          <p:cNvSpPr>
            <a:spLocks noGrp="1"/>
          </p:cNvSpPr>
          <p:nvPr>
            <p:ph type="sldNum" sz="quarter" idx="12"/>
          </p:nvPr>
        </p:nvSpPr>
        <p:spPr/>
        <p:txBody>
          <a:bodyPr/>
          <a:lstStyle/>
          <a:p>
            <a:fld id="{9E5BB93B-79D3-4028-8911-E50FBEB47E67}" type="slidenum">
              <a:rPr lang="de-DE" smtClean="0"/>
              <a:t>‹Nr.›</a:t>
            </a:fld>
            <a:endParaRPr lang="de-DE"/>
          </a:p>
        </p:txBody>
      </p:sp>
    </p:spTree>
    <p:extLst>
      <p:ext uri="{BB962C8B-B14F-4D97-AF65-F5344CB8AC3E}">
        <p14:creationId xmlns:p14="http://schemas.microsoft.com/office/powerpoint/2010/main" val="2236245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mit Rahm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Inhaltsplatzhalter 2"/>
          <p:cNvSpPr>
            <a:spLocks noGrp="1"/>
          </p:cNvSpPr>
          <p:nvPr>
            <p:ph sz="half" idx="1"/>
          </p:nvPr>
        </p:nvSpPr>
        <p:spPr>
          <a:xfrm>
            <a:off x="251520" y="1347788"/>
            <a:ext cx="4176018" cy="32400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4716463" y="1347788"/>
            <a:ext cx="4176017" cy="32400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Datumsplatzhalter 10"/>
          <p:cNvSpPr>
            <a:spLocks noGrp="1"/>
          </p:cNvSpPr>
          <p:nvPr>
            <p:ph type="dt" sz="half" idx="10"/>
          </p:nvPr>
        </p:nvSpPr>
        <p:spPr/>
        <p:txBody>
          <a:bodyPr/>
          <a:lstStyle/>
          <a:p>
            <a:fld id="{F86B117C-B19A-43F6-8904-FE28CAC392FE}" type="datetime1">
              <a:rPr lang="de-DE" smtClean="0"/>
              <a:pPr/>
              <a:t>04.04.2023</a:t>
            </a:fld>
            <a:r>
              <a:rPr lang="de-DE" dirty="0"/>
              <a:t> | Deutscher Weinbauverband e.V.</a:t>
            </a:r>
          </a:p>
        </p:txBody>
      </p:sp>
      <p:sp>
        <p:nvSpPr>
          <p:cNvPr id="12" name="Foliennummernplatzhalter 11"/>
          <p:cNvSpPr>
            <a:spLocks noGrp="1"/>
          </p:cNvSpPr>
          <p:nvPr>
            <p:ph type="sldNum" sz="quarter" idx="11"/>
          </p:nvPr>
        </p:nvSpPr>
        <p:spPr/>
        <p:txBody>
          <a:bodyPr/>
          <a:lstStyle/>
          <a:p>
            <a:fld id="{9E5BB93B-79D3-4028-8911-E50FBEB47E67}" type="slidenum">
              <a:rPr lang="de-DE" smtClean="0"/>
              <a:t>‹Nr.›</a:t>
            </a:fld>
            <a:endParaRPr lang="de-DE"/>
          </a:p>
        </p:txBody>
      </p:sp>
    </p:spTree>
    <p:extLst>
      <p:ext uri="{BB962C8B-B14F-4D97-AF65-F5344CB8AC3E}">
        <p14:creationId xmlns:p14="http://schemas.microsoft.com/office/powerpoint/2010/main" val="3856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eer (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6" name="Datumsplatzhalter 5"/>
          <p:cNvSpPr>
            <a:spLocks noGrp="1"/>
          </p:cNvSpPr>
          <p:nvPr>
            <p:ph type="dt" sz="half" idx="10"/>
          </p:nvPr>
        </p:nvSpPr>
        <p:spPr/>
        <p:txBody>
          <a:bodyPr/>
          <a:lstStyle/>
          <a:p>
            <a:fld id="{2676C87B-040B-4479-BF4C-E5DCFBBCCB9C}" type="datetime1">
              <a:rPr lang="de-DE" smtClean="0"/>
              <a:pPr/>
              <a:t>04.04.2023</a:t>
            </a:fld>
            <a:r>
              <a:rPr lang="de-DE" dirty="0"/>
              <a:t> | Deutscher Weinbauverband e.V.</a:t>
            </a:r>
          </a:p>
        </p:txBody>
      </p:sp>
      <p:sp>
        <p:nvSpPr>
          <p:cNvPr id="7" name="Foliennummernplatzhalter 6"/>
          <p:cNvSpPr>
            <a:spLocks noGrp="1"/>
          </p:cNvSpPr>
          <p:nvPr>
            <p:ph type="sldNum" sz="quarter" idx="11"/>
          </p:nvPr>
        </p:nvSpPr>
        <p:spPr/>
        <p:txBody>
          <a:bodyPr/>
          <a:lstStyle/>
          <a:p>
            <a:fld id="{9E5BB93B-79D3-4028-8911-E50FBEB47E67}" type="slidenum">
              <a:rPr lang="de-DE" smtClean="0"/>
              <a:t>‹Nr.›</a:t>
            </a:fld>
            <a:endParaRPr lang="de-DE"/>
          </a:p>
        </p:txBody>
      </p:sp>
    </p:spTree>
    <p:extLst>
      <p:ext uri="{BB962C8B-B14F-4D97-AF65-F5344CB8AC3E}">
        <p14:creationId xmlns:p14="http://schemas.microsoft.com/office/powerpoint/2010/main" val="288122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4" name="Tabellenplatzhalter 3"/>
          <p:cNvSpPr>
            <a:spLocks noGrp="1"/>
          </p:cNvSpPr>
          <p:nvPr>
            <p:ph type="tbl" sz="quarter" idx="10"/>
          </p:nvPr>
        </p:nvSpPr>
        <p:spPr>
          <a:xfrm>
            <a:off x="250825" y="1347787"/>
            <a:ext cx="8642350" cy="3240087"/>
          </a:xfrm>
          <a:ln w="19050">
            <a:solidFill>
              <a:schemeClr val="tx2"/>
            </a:solidFill>
          </a:ln>
        </p:spPr>
        <p:txBody>
          <a:bodyPr/>
          <a:lstStyle/>
          <a:p>
            <a:r>
              <a:rPr lang="de-DE"/>
              <a:t>Tabelle durch Klicken auf Symbol hinzufügen</a:t>
            </a:r>
            <a:endParaRPr lang="de-DE" dirty="0"/>
          </a:p>
        </p:txBody>
      </p:sp>
      <p:sp>
        <p:nvSpPr>
          <p:cNvPr id="5" name="Datumsplatzhalter 4"/>
          <p:cNvSpPr>
            <a:spLocks noGrp="1"/>
          </p:cNvSpPr>
          <p:nvPr>
            <p:ph type="dt" sz="half" idx="11"/>
          </p:nvPr>
        </p:nvSpPr>
        <p:spPr/>
        <p:txBody>
          <a:bodyPr/>
          <a:lstStyle/>
          <a:p>
            <a:fld id="{2B4A0260-C476-4547-856A-372ADE5DC60E}" type="datetime1">
              <a:rPr lang="de-DE" smtClean="0"/>
              <a:pPr/>
              <a:t>04.04.2023</a:t>
            </a:fld>
            <a:r>
              <a:rPr lang="de-DE" dirty="0"/>
              <a:t> | Deutscher Weinbauverband e.V.</a:t>
            </a:r>
          </a:p>
        </p:txBody>
      </p:sp>
      <p:sp>
        <p:nvSpPr>
          <p:cNvPr id="6" name="Foliennummernplatzhalter 5"/>
          <p:cNvSpPr>
            <a:spLocks noGrp="1"/>
          </p:cNvSpPr>
          <p:nvPr>
            <p:ph type="sldNum" sz="quarter" idx="12"/>
          </p:nvPr>
        </p:nvSpPr>
        <p:spPr/>
        <p:txBody>
          <a:bodyPr/>
          <a:lstStyle/>
          <a:p>
            <a:fld id="{9E5BB93B-79D3-4028-8911-E50FBEB47E67}" type="slidenum">
              <a:rPr lang="de-DE" smtClean="0"/>
              <a:t>‹Nr.›</a:t>
            </a:fld>
            <a:endParaRPr lang="de-DE"/>
          </a:p>
        </p:txBody>
      </p:sp>
    </p:spTree>
    <p:extLst>
      <p:ext uri="{BB962C8B-B14F-4D97-AF65-F5344CB8AC3E}">
        <p14:creationId xmlns:p14="http://schemas.microsoft.com/office/powerpoint/2010/main" val="689782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2" y="122611"/>
            <a:ext cx="7886700" cy="554292"/>
          </a:xfrm>
        </p:spPr>
        <p:txBody>
          <a:bodyPr>
            <a:normAutofit/>
          </a:bodyPr>
          <a:lstStyle>
            <a:lvl1pPr>
              <a:defRPr sz="2700"/>
            </a:lvl1pPr>
          </a:lstStyle>
          <a:p>
            <a:r>
              <a:rPr lang="en-US" dirty="0"/>
              <a:t>Click to edit Master title style</a:t>
            </a:r>
          </a:p>
        </p:txBody>
      </p:sp>
    </p:spTree>
    <p:extLst>
      <p:ext uri="{BB962C8B-B14F-4D97-AF65-F5344CB8AC3E}">
        <p14:creationId xmlns:p14="http://schemas.microsoft.com/office/powerpoint/2010/main" val="30919961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Vergleich mit Rahm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Inhaltsplatzhalter 2"/>
          <p:cNvSpPr>
            <a:spLocks noGrp="1"/>
          </p:cNvSpPr>
          <p:nvPr>
            <p:ph sz="half" idx="1"/>
          </p:nvPr>
        </p:nvSpPr>
        <p:spPr>
          <a:xfrm>
            <a:off x="251520" y="1347788"/>
            <a:ext cx="4176018" cy="32400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4716463" y="1347788"/>
            <a:ext cx="4176017" cy="32400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Datumsplatzhalter 10"/>
          <p:cNvSpPr>
            <a:spLocks noGrp="1"/>
          </p:cNvSpPr>
          <p:nvPr>
            <p:ph type="dt" sz="half" idx="10"/>
          </p:nvPr>
        </p:nvSpPr>
        <p:spPr/>
        <p:txBody>
          <a:bodyPr/>
          <a:lstStyle/>
          <a:p>
            <a:fld id="{F86B117C-B19A-43F6-8904-FE28CAC392FE}" type="datetime1">
              <a:rPr lang="de-DE" smtClean="0"/>
              <a:pPr/>
              <a:t>04.04.2023</a:t>
            </a:fld>
            <a:r>
              <a:rPr lang="de-DE" dirty="0"/>
              <a:t> | Deutscher Weinbauverband e.V.</a:t>
            </a:r>
          </a:p>
        </p:txBody>
      </p:sp>
      <p:sp>
        <p:nvSpPr>
          <p:cNvPr id="12" name="Foliennummernplatzhalter 11"/>
          <p:cNvSpPr>
            <a:spLocks noGrp="1"/>
          </p:cNvSpPr>
          <p:nvPr>
            <p:ph type="sldNum" sz="quarter" idx="11"/>
          </p:nvPr>
        </p:nvSpPr>
        <p:spPr/>
        <p:txBody>
          <a:bodyPr/>
          <a:lstStyle/>
          <a:p>
            <a:fld id="{9E5BB93B-79D3-4028-8911-E50FBEB47E67}" type="slidenum">
              <a:rPr lang="de-DE" smtClean="0"/>
              <a:t>‹Nr.›</a:t>
            </a:fld>
            <a:endParaRPr lang="de-DE"/>
          </a:p>
        </p:txBody>
      </p:sp>
    </p:spTree>
    <p:extLst>
      <p:ext uri="{BB962C8B-B14F-4D97-AF65-F5344CB8AC3E}">
        <p14:creationId xmlns:p14="http://schemas.microsoft.com/office/powerpoint/2010/main" val="1667525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2" y="122611"/>
            <a:ext cx="7886700" cy="554292"/>
          </a:xfrm>
        </p:spPr>
        <p:txBody>
          <a:bodyPr>
            <a:normAutofit/>
          </a:bodyPr>
          <a:lstStyle>
            <a:lvl1pPr>
              <a:defRPr sz="2700"/>
            </a:lvl1pPr>
          </a:lstStyle>
          <a:p>
            <a:r>
              <a:rPr lang="en-US" dirty="0"/>
              <a:t>Click to edit Master title style</a:t>
            </a:r>
          </a:p>
        </p:txBody>
      </p:sp>
    </p:spTree>
    <p:extLst>
      <p:ext uri="{BB962C8B-B14F-4D97-AF65-F5344CB8AC3E}">
        <p14:creationId xmlns:p14="http://schemas.microsoft.com/office/powerpoint/2010/main" val="26011091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0.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Users\Jhartwig\AppData\Local\Microsoft\Windows\Temporary Internet Files\Content.Outlook\224X4Z4S\DWV_Trauben_solo_hell.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44260"/>
          <a:stretch/>
        </p:blipFill>
        <p:spPr bwMode="auto">
          <a:xfrm>
            <a:off x="5076056" y="3867894"/>
            <a:ext cx="4068452" cy="1275606"/>
          </a:xfrm>
          <a:prstGeom prst="rect">
            <a:avLst/>
          </a:prstGeom>
          <a:noFill/>
          <a:extLst>
            <a:ext uri="{909E8E84-426E-40DD-AFC4-6F175D3DCCD1}">
              <a14:hiddenFill xmlns:a14="http://schemas.microsoft.com/office/drawing/2010/main">
                <a:solidFill>
                  <a:srgbClr val="FFFFFF"/>
                </a:solidFill>
              </a14:hiddenFill>
            </a:ext>
          </a:extLst>
        </p:spPr>
      </p:pic>
      <p:sp>
        <p:nvSpPr>
          <p:cNvPr id="2" name="Titelplatzhalter 1"/>
          <p:cNvSpPr>
            <a:spLocks noGrp="1"/>
          </p:cNvSpPr>
          <p:nvPr>
            <p:ph type="title"/>
          </p:nvPr>
        </p:nvSpPr>
        <p:spPr>
          <a:xfrm>
            <a:off x="251520" y="205979"/>
            <a:ext cx="7200800" cy="857250"/>
          </a:xfrm>
          <a:prstGeom prst="rect">
            <a:avLst/>
          </a:prstGeom>
        </p:spPr>
        <p:txBody>
          <a:bodyPr vert="horz" lIns="91440" tIns="45720" rIns="91440" bIns="45720" rtlCol="0" anchor="ctr">
            <a:noAutofit/>
          </a:bodyPr>
          <a:lstStyle/>
          <a:p>
            <a:r>
              <a:rPr lang="de-DE" dirty="0"/>
              <a:t>Titelmasterformat durch Klicken bearbeiten</a:t>
            </a:r>
          </a:p>
        </p:txBody>
      </p:sp>
      <p:sp>
        <p:nvSpPr>
          <p:cNvPr id="3" name="Textplatzhalter 2"/>
          <p:cNvSpPr>
            <a:spLocks noGrp="1"/>
          </p:cNvSpPr>
          <p:nvPr>
            <p:ph type="body" idx="1"/>
          </p:nvPr>
        </p:nvSpPr>
        <p:spPr>
          <a:xfrm>
            <a:off x="251519" y="1347787"/>
            <a:ext cx="8641655" cy="3246835"/>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Picture 8" descr="DWV_Logo_RGB"/>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45731" y="123478"/>
            <a:ext cx="1418757" cy="103214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Gerade Verbindung 8"/>
          <p:cNvCxnSpPr/>
          <p:nvPr/>
        </p:nvCxnSpPr>
        <p:spPr>
          <a:xfrm>
            <a:off x="0" y="1059582"/>
            <a:ext cx="745232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Datumsplatzhalter 4"/>
          <p:cNvSpPr>
            <a:spLocks noGrp="1"/>
          </p:cNvSpPr>
          <p:nvPr>
            <p:ph type="dt" sz="half" idx="2"/>
          </p:nvPr>
        </p:nvSpPr>
        <p:spPr>
          <a:xfrm>
            <a:off x="251520" y="4767263"/>
            <a:ext cx="41148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5ED508D7-1525-4BB2-8FA7-525C2BB852A2}" type="datetime1">
              <a:rPr lang="de-DE" smtClean="0"/>
              <a:t>04.04.2023</a:t>
            </a:fld>
            <a:r>
              <a:rPr lang="de-DE" dirty="0"/>
              <a:t> | Deutscher Weinbauverband e.V.</a:t>
            </a:r>
          </a:p>
        </p:txBody>
      </p:sp>
      <p:sp>
        <p:nvSpPr>
          <p:cNvPr id="8" name="Foliennummernplatzhalter 7"/>
          <p:cNvSpPr>
            <a:spLocks noGrp="1"/>
          </p:cNvSpPr>
          <p:nvPr>
            <p:ph type="sldNum" sz="quarter" idx="4"/>
          </p:nvPr>
        </p:nvSpPr>
        <p:spPr>
          <a:xfrm>
            <a:off x="675888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E5BB93B-79D3-4028-8911-E50FBEB47E67}" type="slidenum">
              <a:rPr lang="de-DE" smtClean="0"/>
              <a:t>‹Nr.›</a:t>
            </a:fld>
            <a:endParaRPr lang="de-DE"/>
          </a:p>
        </p:txBody>
      </p:sp>
    </p:spTree>
    <p:extLst>
      <p:ext uri="{BB962C8B-B14F-4D97-AF65-F5344CB8AC3E}">
        <p14:creationId xmlns:p14="http://schemas.microsoft.com/office/powerpoint/2010/main" val="222833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ftr="0"/>
  <p:txStyles>
    <p:titleStyle>
      <a:lvl1pPr algn="l" defTabSz="914400" rtl="0" eaLnBrk="1" latinLnBrk="0" hangingPunct="1">
        <a:spcBef>
          <a:spcPct val="0"/>
        </a:spcBef>
        <a:buNone/>
        <a:defRPr sz="2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accent1"/>
        </a:buClr>
        <a:buSzPct val="110000"/>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2" y="122612"/>
            <a:ext cx="7886700" cy="554292"/>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628652" y="914401"/>
            <a:ext cx="7886700" cy="37183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0811190"/>
      </p:ext>
    </p:extLst>
  </p:cSld>
  <p:clrMap bg1="lt1" tx1="dk1" bg2="lt2" tx2="dk2" accent1="accent1" accent2="accent2" accent3="accent3" accent4="accent4" accent5="accent5" accent6="accent6" hlink="hlink" folHlink="folHlink"/>
  <p:sldLayoutIdLst>
    <p:sldLayoutId id="2147483657" r:id="rId1"/>
    <p:sldLayoutId id="2147483658" r:id="rId2"/>
  </p:sldLayoutIdLst>
  <p:txStyles>
    <p:titleStyle>
      <a:lvl1pPr algn="l" defTabSz="685808" rtl="0" eaLnBrk="1" latinLnBrk="0" hangingPunct="1">
        <a:lnSpc>
          <a:spcPct val="90000"/>
        </a:lnSpc>
        <a:spcBef>
          <a:spcPct val="0"/>
        </a:spcBef>
        <a:buNone/>
        <a:defRPr lang="en-US" sz="2700" b="1" kern="1200">
          <a:solidFill>
            <a:schemeClr val="tx1"/>
          </a:solidFill>
          <a:latin typeface="Helvetica" panose="020B0500000000000000" pitchFamily="34" charset="0"/>
          <a:ea typeface="+mj-ea"/>
          <a:cs typeface="+mj-cs"/>
        </a:defRPr>
      </a:lvl1pPr>
    </p:titleStyle>
    <p:bodyStyle>
      <a:lvl1pPr marL="171453" indent="-171453" algn="l" defTabSz="685808" rtl="0" eaLnBrk="1" latinLnBrk="0" hangingPunct="1">
        <a:lnSpc>
          <a:spcPct val="90000"/>
        </a:lnSpc>
        <a:spcBef>
          <a:spcPts val="751"/>
        </a:spcBef>
        <a:buFont typeface="Arial" panose="020B0604020202020204" pitchFamily="34" charset="0"/>
        <a:buChar char="•"/>
        <a:defRPr sz="1800" kern="1200">
          <a:solidFill>
            <a:schemeClr val="tx1"/>
          </a:solidFill>
          <a:latin typeface="+mj-lt"/>
          <a:ea typeface="+mn-ea"/>
          <a:cs typeface="+mn-cs"/>
        </a:defRPr>
      </a:lvl1pPr>
      <a:lvl2pPr marL="514357" indent="-171453" algn="l" defTabSz="685808" rtl="0" eaLnBrk="1" latinLnBrk="0" hangingPunct="1">
        <a:lnSpc>
          <a:spcPct val="90000"/>
        </a:lnSpc>
        <a:spcBef>
          <a:spcPts val="375"/>
        </a:spcBef>
        <a:buFont typeface="Arial" panose="020B0604020202020204" pitchFamily="34" charset="0"/>
        <a:buChar char="•"/>
        <a:defRPr sz="1500" kern="1200">
          <a:solidFill>
            <a:schemeClr val="tx1"/>
          </a:solidFill>
          <a:latin typeface="+mj-lt"/>
          <a:ea typeface="+mn-ea"/>
          <a:cs typeface="+mn-cs"/>
        </a:defRPr>
      </a:lvl2pPr>
      <a:lvl3pPr marL="857261" indent="-171453" algn="l" defTabSz="685808" rtl="0" eaLnBrk="1" latinLnBrk="0" hangingPunct="1">
        <a:lnSpc>
          <a:spcPct val="90000"/>
        </a:lnSpc>
        <a:spcBef>
          <a:spcPts val="375"/>
        </a:spcBef>
        <a:buFont typeface="Arial" panose="020B0604020202020204" pitchFamily="34" charset="0"/>
        <a:buChar char="•"/>
        <a:defRPr sz="1351" kern="1200">
          <a:solidFill>
            <a:schemeClr val="tx1"/>
          </a:solidFill>
          <a:latin typeface="+mj-lt"/>
          <a:ea typeface="+mn-ea"/>
          <a:cs typeface="+mn-cs"/>
        </a:defRPr>
      </a:lvl3pPr>
      <a:lvl4pPr marL="1200166" indent="-171453" algn="l" defTabSz="685808"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4pPr>
      <a:lvl5pPr marL="1543070" indent="-171453" algn="l" defTabSz="685808"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5pPr>
      <a:lvl6pPr marL="1885974" indent="-171453" algn="l" defTabSz="685808"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879" indent="-171453" algn="l" defTabSz="685808"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783" indent="-171453" algn="l" defTabSz="685808"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687" indent="-171453" algn="l" defTabSz="685808"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808" rtl="0" eaLnBrk="1" latinLnBrk="0" hangingPunct="1">
        <a:defRPr sz="1351" kern="1200">
          <a:solidFill>
            <a:schemeClr val="tx1"/>
          </a:solidFill>
          <a:latin typeface="+mn-lt"/>
          <a:ea typeface="+mn-ea"/>
          <a:cs typeface="+mn-cs"/>
        </a:defRPr>
      </a:lvl1pPr>
      <a:lvl2pPr marL="342905" algn="l" defTabSz="685808" rtl="0" eaLnBrk="1" latinLnBrk="0" hangingPunct="1">
        <a:defRPr sz="1351" kern="1200">
          <a:solidFill>
            <a:schemeClr val="tx1"/>
          </a:solidFill>
          <a:latin typeface="+mn-lt"/>
          <a:ea typeface="+mn-ea"/>
          <a:cs typeface="+mn-cs"/>
        </a:defRPr>
      </a:lvl2pPr>
      <a:lvl3pPr marL="685808" algn="l" defTabSz="685808" rtl="0" eaLnBrk="1" latinLnBrk="0" hangingPunct="1">
        <a:defRPr sz="1351" kern="1200">
          <a:solidFill>
            <a:schemeClr val="tx1"/>
          </a:solidFill>
          <a:latin typeface="+mn-lt"/>
          <a:ea typeface="+mn-ea"/>
          <a:cs typeface="+mn-cs"/>
        </a:defRPr>
      </a:lvl3pPr>
      <a:lvl4pPr marL="1028713" algn="l" defTabSz="685808" rtl="0" eaLnBrk="1" latinLnBrk="0" hangingPunct="1">
        <a:defRPr sz="1351" kern="1200">
          <a:solidFill>
            <a:schemeClr val="tx1"/>
          </a:solidFill>
          <a:latin typeface="+mn-lt"/>
          <a:ea typeface="+mn-ea"/>
          <a:cs typeface="+mn-cs"/>
        </a:defRPr>
      </a:lvl4pPr>
      <a:lvl5pPr marL="1371617" algn="l" defTabSz="685808" rtl="0" eaLnBrk="1" latinLnBrk="0" hangingPunct="1">
        <a:defRPr sz="1351" kern="1200">
          <a:solidFill>
            <a:schemeClr val="tx1"/>
          </a:solidFill>
          <a:latin typeface="+mn-lt"/>
          <a:ea typeface="+mn-ea"/>
          <a:cs typeface="+mn-cs"/>
        </a:defRPr>
      </a:lvl5pPr>
      <a:lvl6pPr marL="1714522" algn="l" defTabSz="685808" rtl="0" eaLnBrk="1" latinLnBrk="0" hangingPunct="1">
        <a:defRPr sz="1351" kern="1200">
          <a:solidFill>
            <a:schemeClr val="tx1"/>
          </a:solidFill>
          <a:latin typeface="+mn-lt"/>
          <a:ea typeface="+mn-ea"/>
          <a:cs typeface="+mn-cs"/>
        </a:defRPr>
      </a:lvl6pPr>
      <a:lvl7pPr marL="2057426" algn="l" defTabSz="685808" rtl="0" eaLnBrk="1" latinLnBrk="0" hangingPunct="1">
        <a:defRPr sz="1351" kern="1200">
          <a:solidFill>
            <a:schemeClr val="tx1"/>
          </a:solidFill>
          <a:latin typeface="+mn-lt"/>
          <a:ea typeface="+mn-ea"/>
          <a:cs typeface="+mn-cs"/>
        </a:defRPr>
      </a:lvl7pPr>
      <a:lvl8pPr marL="2400330" algn="l" defTabSz="685808" rtl="0" eaLnBrk="1" latinLnBrk="0" hangingPunct="1">
        <a:defRPr sz="1351" kern="1200">
          <a:solidFill>
            <a:schemeClr val="tx1"/>
          </a:solidFill>
          <a:latin typeface="+mn-lt"/>
          <a:ea typeface="+mn-ea"/>
          <a:cs typeface="+mn-cs"/>
        </a:defRPr>
      </a:lvl8pPr>
      <a:lvl9pPr marL="2743235" algn="l" defTabSz="685808"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2" y="122612"/>
            <a:ext cx="7886700" cy="554292"/>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628652" y="914401"/>
            <a:ext cx="7886700" cy="37183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0284469"/>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685808" rtl="0" eaLnBrk="1" latinLnBrk="0" hangingPunct="1">
        <a:lnSpc>
          <a:spcPct val="90000"/>
        </a:lnSpc>
        <a:spcBef>
          <a:spcPct val="0"/>
        </a:spcBef>
        <a:buNone/>
        <a:defRPr lang="en-US" sz="2700" b="1" kern="1200">
          <a:solidFill>
            <a:schemeClr val="tx1"/>
          </a:solidFill>
          <a:latin typeface="Helvetica" panose="020B0500000000000000" pitchFamily="34" charset="0"/>
          <a:ea typeface="+mj-ea"/>
          <a:cs typeface="+mj-cs"/>
        </a:defRPr>
      </a:lvl1pPr>
    </p:titleStyle>
    <p:bodyStyle>
      <a:lvl1pPr marL="171453" indent="-171453" algn="l" defTabSz="685808" rtl="0" eaLnBrk="1" latinLnBrk="0" hangingPunct="1">
        <a:lnSpc>
          <a:spcPct val="90000"/>
        </a:lnSpc>
        <a:spcBef>
          <a:spcPts val="751"/>
        </a:spcBef>
        <a:buFont typeface="Arial" panose="020B0604020202020204" pitchFamily="34" charset="0"/>
        <a:buChar char="•"/>
        <a:defRPr sz="1800" kern="1200">
          <a:solidFill>
            <a:schemeClr val="tx1"/>
          </a:solidFill>
          <a:latin typeface="+mj-lt"/>
          <a:ea typeface="+mn-ea"/>
          <a:cs typeface="+mn-cs"/>
        </a:defRPr>
      </a:lvl1pPr>
      <a:lvl2pPr marL="514357" indent="-171453" algn="l" defTabSz="685808" rtl="0" eaLnBrk="1" latinLnBrk="0" hangingPunct="1">
        <a:lnSpc>
          <a:spcPct val="90000"/>
        </a:lnSpc>
        <a:spcBef>
          <a:spcPts val="375"/>
        </a:spcBef>
        <a:buFont typeface="Arial" panose="020B0604020202020204" pitchFamily="34" charset="0"/>
        <a:buChar char="•"/>
        <a:defRPr sz="1500" kern="1200">
          <a:solidFill>
            <a:schemeClr val="tx1"/>
          </a:solidFill>
          <a:latin typeface="+mj-lt"/>
          <a:ea typeface="+mn-ea"/>
          <a:cs typeface="+mn-cs"/>
        </a:defRPr>
      </a:lvl2pPr>
      <a:lvl3pPr marL="857261" indent="-171453" algn="l" defTabSz="685808" rtl="0" eaLnBrk="1" latinLnBrk="0" hangingPunct="1">
        <a:lnSpc>
          <a:spcPct val="90000"/>
        </a:lnSpc>
        <a:spcBef>
          <a:spcPts val="375"/>
        </a:spcBef>
        <a:buFont typeface="Arial" panose="020B0604020202020204" pitchFamily="34" charset="0"/>
        <a:buChar char="•"/>
        <a:defRPr sz="1351" kern="1200">
          <a:solidFill>
            <a:schemeClr val="tx1"/>
          </a:solidFill>
          <a:latin typeface="+mj-lt"/>
          <a:ea typeface="+mn-ea"/>
          <a:cs typeface="+mn-cs"/>
        </a:defRPr>
      </a:lvl3pPr>
      <a:lvl4pPr marL="1200166" indent="-171453" algn="l" defTabSz="685808"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4pPr>
      <a:lvl5pPr marL="1543070" indent="-171453" algn="l" defTabSz="685808"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5pPr>
      <a:lvl6pPr marL="1885974" indent="-171453" algn="l" defTabSz="685808"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879" indent="-171453" algn="l" defTabSz="685808"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783" indent="-171453" algn="l" defTabSz="685808"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687" indent="-171453" algn="l" defTabSz="685808"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808" rtl="0" eaLnBrk="1" latinLnBrk="0" hangingPunct="1">
        <a:defRPr sz="1351" kern="1200">
          <a:solidFill>
            <a:schemeClr val="tx1"/>
          </a:solidFill>
          <a:latin typeface="+mn-lt"/>
          <a:ea typeface="+mn-ea"/>
          <a:cs typeface="+mn-cs"/>
        </a:defRPr>
      </a:lvl1pPr>
      <a:lvl2pPr marL="342905" algn="l" defTabSz="685808" rtl="0" eaLnBrk="1" latinLnBrk="0" hangingPunct="1">
        <a:defRPr sz="1351" kern="1200">
          <a:solidFill>
            <a:schemeClr val="tx1"/>
          </a:solidFill>
          <a:latin typeface="+mn-lt"/>
          <a:ea typeface="+mn-ea"/>
          <a:cs typeface="+mn-cs"/>
        </a:defRPr>
      </a:lvl2pPr>
      <a:lvl3pPr marL="685808" algn="l" defTabSz="685808" rtl="0" eaLnBrk="1" latinLnBrk="0" hangingPunct="1">
        <a:defRPr sz="1351" kern="1200">
          <a:solidFill>
            <a:schemeClr val="tx1"/>
          </a:solidFill>
          <a:latin typeface="+mn-lt"/>
          <a:ea typeface="+mn-ea"/>
          <a:cs typeface="+mn-cs"/>
        </a:defRPr>
      </a:lvl3pPr>
      <a:lvl4pPr marL="1028713" algn="l" defTabSz="685808" rtl="0" eaLnBrk="1" latinLnBrk="0" hangingPunct="1">
        <a:defRPr sz="1351" kern="1200">
          <a:solidFill>
            <a:schemeClr val="tx1"/>
          </a:solidFill>
          <a:latin typeface="+mn-lt"/>
          <a:ea typeface="+mn-ea"/>
          <a:cs typeface="+mn-cs"/>
        </a:defRPr>
      </a:lvl4pPr>
      <a:lvl5pPr marL="1371617" algn="l" defTabSz="685808" rtl="0" eaLnBrk="1" latinLnBrk="0" hangingPunct="1">
        <a:defRPr sz="1351" kern="1200">
          <a:solidFill>
            <a:schemeClr val="tx1"/>
          </a:solidFill>
          <a:latin typeface="+mn-lt"/>
          <a:ea typeface="+mn-ea"/>
          <a:cs typeface="+mn-cs"/>
        </a:defRPr>
      </a:lvl5pPr>
      <a:lvl6pPr marL="1714522" algn="l" defTabSz="685808" rtl="0" eaLnBrk="1" latinLnBrk="0" hangingPunct="1">
        <a:defRPr sz="1351" kern="1200">
          <a:solidFill>
            <a:schemeClr val="tx1"/>
          </a:solidFill>
          <a:latin typeface="+mn-lt"/>
          <a:ea typeface="+mn-ea"/>
          <a:cs typeface="+mn-cs"/>
        </a:defRPr>
      </a:lvl6pPr>
      <a:lvl7pPr marL="2057426" algn="l" defTabSz="685808" rtl="0" eaLnBrk="1" latinLnBrk="0" hangingPunct="1">
        <a:defRPr sz="1351" kern="1200">
          <a:solidFill>
            <a:schemeClr val="tx1"/>
          </a:solidFill>
          <a:latin typeface="+mn-lt"/>
          <a:ea typeface="+mn-ea"/>
          <a:cs typeface="+mn-cs"/>
        </a:defRPr>
      </a:lvl7pPr>
      <a:lvl8pPr marL="2400330" algn="l" defTabSz="685808" rtl="0" eaLnBrk="1" latinLnBrk="0" hangingPunct="1">
        <a:defRPr sz="1351" kern="1200">
          <a:solidFill>
            <a:schemeClr val="tx1"/>
          </a:solidFill>
          <a:latin typeface="+mn-lt"/>
          <a:ea typeface="+mn-ea"/>
          <a:cs typeface="+mn-cs"/>
        </a:defRPr>
      </a:lvl8pPr>
      <a:lvl9pPr marL="2743235" algn="l" defTabSz="685808"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2" y="914401"/>
            <a:ext cx="7886700" cy="37183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Grafik 3">
            <a:extLst>
              <a:ext uri="{FF2B5EF4-FFF2-40B4-BE49-F238E27FC236}">
                <a16:creationId xmlns:a16="http://schemas.microsoft.com/office/drawing/2014/main" id="{20ABFE45-FC04-F0E7-11FF-74688CCF80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0514" y="5505"/>
            <a:ext cx="369232" cy="226542"/>
          </a:xfrm>
          <a:prstGeom prst="rect">
            <a:avLst/>
          </a:prstGeom>
        </p:spPr>
      </p:pic>
      <p:sp>
        <p:nvSpPr>
          <p:cNvPr id="5" name="Textfeld 4">
            <a:extLst>
              <a:ext uri="{FF2B5EF4-FFF2-40B4-BE49-F238E27FC236}">
                <a16:creationId xmlns:a16="http://schemas.microsoft.com/office/drawing/2014/main" id="{4AD29419-0AA2-DF5E-74F6-15839462D045}"/>
              </a:ext>
            </a:extLst>
          </p:cNvPr>
          <p:cNvSpPr txBox="1"/>
          <p:nvPr userDrawn="1"/>
        </p:nvSpPr>
        <p:spPr>
          <a:xfrm>
            <a:off x="7861106" y="27393"/>
            <a:ext cx="884000" cy="334835"/>
          </a:xfrm>
          <a:prstGeom prst="rect">
            <a:avLst/>
          </a:prstGeom>
          <a:noFill/>
        </p:spPr>
        <p:txBody>
          <a:bodyPr wrap="square" rtlCol="0">
            <a:spAutoFit/>
          </a:bodyPr>
          <a:lstStyle/>
          <a:p>
            <a:r>
              <a:rPr lang="de-DE" sz="788" dirty="0"/>
              <a:t>Stand: </a:t>
            </a:r>
            <a:fld id="{465F4993-0150-45A7-BDD0-D35BF30CCB85}" type="datetime1">
              <a:rPr lang="de-DE" sz="788" smtClean="0"/>
              <a:t>04.04.2023</a:t>
            </a:fld>
            <a:endParaRPr lang="de-DE" sz="788" dirty="0"/>
          </a:p>
        </p:txBody>
      </p:sp>
      <p:pic>
        <p:nvPicPr>
          <p:cNvPr id="6" name="Grafik 5">
            <a:extLst>
              <a:ext uri="{FF2B5EF4-FFF2-40B4-BE49-F238E27FC236}">
                <a16:creationId xmlns:a16="http://schemas.microsoft.com/office/drawing/2014/main" id="{3B7DAFAE-A61E-6CA1-099A-5628EEA29D68}"/>
              </a:ext>
            </a:extLst>
          </p:cNvPr>
          <p:cNvPicPr>
            <a:picLocks noChangeAspect="1"/>
          </p:cNvPicPr>
          <p:nvPr userDrawn="1"/>
        </p:nvPicPr>
        <p:blipFill>
          <a:blip r:embed="rId4" cstate="print">
            <a:alphaModFix amt="70000"/>
            <a:extLst>
              <a:ext uri="{28A0092B-C50C-407E-A947-70E740481C1C}">
                <a14:useLocalDpi xmlns:a14="http://schemas.microsoft.com/office/drawing/2010/main" val="0"/>
              </a:ext>
            </a:extLst>
          </a:blip>
          <a:srcRect/>
          <a:stretch/>
        </p:blipFill>
        <p:spPr>
          <a:xfrm>
            <a:off x="982494" y="552654"/>
            <a:ext cx="7179013" cy="4038194"/>
          </a:xfrm>
          <a:prstGeom prst="rect">
            <a:avLst/>
          </a:prstGeom>
        </p:spPr>
      </p:pic>
    </p:spTree>
    <p:extLst>
      <p:ext uri="{BB962C8B-B14F-4D97-AF65-F5344CB8AC3E}">
        <p14:creationId xmlns:p14="http://schemas.microsoft.com/office/powerpoint/2010/main" val="2051478845"/>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685808" rtl="0" eaLnBrk="1" latinLnBrk="0" hangingPunct="1">
        <a:lnSpc>
          <a:spcPct val="90000"/>
        </a:lnSpc>
        <a:spcBef>
          <a:spcPct val="0"/>
        </a:spcBef>
        <a:buNone/>
        <a:defRPr lang="en-US" sz="2700" b="1" kern="1200">
          <a:solidFill>
            <a:schemeClr val="tx1"/>
          </a:solidFill>
          <a:latin typeface="Helvetica" panose="020B0500000000000000" pitchFamily="34" charset="0"/>
          <a:ea typeface="+mj-ea"/>
          <a:cs typeface="+mj-cs"/>
        </a:defRPr>
      </a:lvl1pPr>
    </p:titleStyle>
    <p:bodyStyle>
      <a:lvl1pPr marL="171453" indent="-171453" algn="l" defTabSz="685808" rtl="0" eaLnBrk="1" latinLnBrk="0" hangingPunct="1">
        <a:lnSpc>
          <a:spcPct val="90000"/>
        </a:lnSpc>
        <a:spcBef>
          <a:spcPts val="751"/>
        </a:spcBef>
        <a:buFont typeface="Arial" panose="020B0604020202020204" pitchFamily="34" charset="0"/>
        <a:buChar char="•"/>
        <a:defRPr sz="1800" kern="1200">
          <a:solidFill>
            <a:schemeClr val="tx1"/>
          </a:solidFill>
          <a:latin typeface="+mj-lt"/>
          <a:ea typeface="+mn-ea"/>
          <a:cs typeface="+mn-cs"/>
        </a:defRPr>
      </a:lvl1pPr>
      <a:lvl2pPr marL="514357" indent="-171453" algn="l" defTabSz="685808" rtl="0" eaLnBrk="1" latinLnBrk="0" hangingPunct="1">
        <a:lnSpc>
          <a:spcPct val="90000"/>
        </a:lnSpc>
        <a:spcBef>
          <a:spcPts val="375"/>
        </a:spcBef>
        <a:buFont typeface="Arial" panose="020B0604020202020204" pitchFamily="34" charset="0"/>
        <a:buChar char="•"/>
        <a:defRPr sz="1500" kern="1200">
          <a:solidFill>
            <a:schemeClr val="tx1"/>
          </a:solidFill>
          <a:latin typeface="+mj-lt"/>
          <a:ea typeface="+mn-ea"/>
          <a:cs typeface="+mn-cs"/>
        </a:defRPr>
      </a:lvl2pPr>
      <a:lvl3pPr marL="857261" indent="-171453" algn="l" defTabSz="685808" rtl="0" eaLnBrk="1" latinLnBrk="0" hangingPunct="1">
        <a:lnSpc>
          <a:spcPct val="90000"/>
        </a:lnSpc>
        <a:spcBef>
          <a:spcPts val="375"/>
        </a:spcBef>
        <a:buFont typeface="Arial" panose="020B0604020202020204" pitchFamily="34" charset="0"/>
        <a:buChar char="•"/>
        <a:defRPr sz="1351" kern="1200">
          <a:solidFill>
            <a:schemeClr val="tx1"/>
          </a:solidFill>
          <a:latin typeface="+mj-lt"/>
          <a:ea typeface="+mn-ea"/>
          <a:cs typeface="+mn-cs"/>
        </a:defRPr>
      </a:lvl3pPr>
      <a:lvl4pPr marL="1200166" indent="-171453" algn="l" defTabSz="685808"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4pPr>
      <a:lvl5pPr marL="1543070" indent="-171453" algn="l" defTabSz="685808"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5pPr>
      <a:lvl6pPr marL="1885974" indent="-171453" algn="l" defTabSz="685808"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879" indent="-171453" algn="l" defTabSz="685808"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783" indent="-171453" algn="l" defTabSz="685808"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687" indent="-171453" algn="l" defTabSz="685808"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808" rtl="0" eaLnBrk="1" latinLnBrk="0" hangingPunct="1">
        <a:defRPr sz="1351" kern="1200">
          <a:solidFill>
            <a:schemeClr val="tx1"/>
          </a:solidFill>
          <a:latin typeface="+mn-lt"/>
          <a:ea typeface="+mn-ea"/>
          <a:cs typeface="+mn-cs"/>
        </a:defRPr>
      </a:lvl1pPr>
      <a:lvl2pPr marL="342905" algn="l" defTabSz="685808" rtl="0" eaLnBrk="1" latinLnBrk="0" hangingPunct="1">
        <a:defRPr sz="1351" kern="1200">
          <a:solidFill>
            <a:schemeClr val="tx1"/>
          </a:solidFill>
          <a:latin typeface="+mn-lt"/>
          <a:ea typeface="+mn-ea"/>
          <a:cs typeface="+mn-cs"/>
        </a:defRPr>
      </a:lvl2pPr>
      <a:lvl3pPr marL="685808" algn="l" defTabSz="685808" rtl="0" eaLnBrk="1" latinLnBrk="0" hangingPunct="1">
        <a:defRPr sz="1351" kern="1200">
          <a:solidFill>
            <a:schemeClr val="tx1"/>
          </a:solidFill>
          <a:latin typeface="+mn-lt"/>
          <a:ea typeface="+mn-ea"/>
          <a:cs typeface="+mn-cs"/>
        </a:defRPr>
      </a:lvl3pPr>
      <a:lvl4pPr marL="1028713" algn="l" defTabSz="685808" rtl="0" eaLnBrk="1" latinLnBrk="0" hangingPunct="1">
        <a:defRPr sz="1351" kern="1200">
          <a:solidFill>
            <a:schemeClr val="tx1"/>
          </a:solidFill>
          <a:latin typeface="+mn-lt"/>
          <a:ea typeface="+mn-ea"/>
          <a:cs typeface="+mn-cs"/>
        </a:defRPr>
      </a:lvl4pPr>
      <a:lvl5pPr marL="1371617" algn="l" defTabSz="685808" rtl="0" eaLnBrk="1" latinLnBrk="0" hangingPunct="1">
        <a:defRPr sz="1351" kern="1200">
          <a:solidFill>
            <a:schemeClr val="tx1"/>
          </a:solidFill>
          <a:latin typeface="+mn-lt"/>
          <a:ea typeface="+mn-ea"/>
          <a:cs typeface="+mn-cs"/>
        </a:defRPr>
      </a:lvl5pPr>
      <a:lvl6pPr marL="1714522" algn="l" defTabSz="685808" rtl="0" eaLnBrk="1" latinLnBrk="0" hangingPunct="1">
        <a:defRPr sz="1351" kern="1200">
          <a:solidFill>
            <a:schemeClr val="tx1"/>
          </a:solidFill>
          <a:latin typeface="+mn-lt"/>
          <a:ea typeface="+mn-ea"/>
          <a:cs typeface="+mn-cs"/>
        </a:defRPr>
      </a:lvl6pPr>
      <a:lvl7pPr marL="2057426" algn="l" defTabSz="685808" rtl="0" eaLnBrk="1" latinLnBrk="0" hangingPunct="1">
        <a:defRPr sz="1351" kern="1200">
          <a:solidFill>
            <a:schemeClr val="tx1"/>
          </a:solidFill>
          <a:latin typeface="+mn-lt"/>
          <a:ea typeface="+mn-ea"/>
          <a:cs typeface="+mn-cs"/>
        </a:defRPr>
      </a:lvl7pPr>
      <a:lvl8pPr marL="2400330" algn="l" defTabSz="685808" rtl="0" eaLnBrk="1" latinLnBrk="0" hangingPunct="1">
        <a:defRPr sz="1351" kern="1200">
          <a:solidFill>
            <a:schemeClr val="tx1"/>
          </a:solidFill>
          <a:latin typeface="+mn-lt"/>
          <a:ea typeface="+mn-ea"/>
          <a:cs typeface="+mn-cs"/>
        </a:defRPr>
      </a:lvl8pPr>
      <a:lvl9pPr marL="2743235" algn="l" defTabSz="685808"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6">
          <p15:clr>
            <a:srgbClr val="F26B43"/>
          </p15:clr>
        </p15:guide>
        <p15:guide id="2" pos="52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eutscher-weinbauverband.de/u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deutscher-weinbauverband.de/sur-roadmap/"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nap-pflanzenschutz.de/integrierter-pflanzenschutz/leitlinien-ip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deutscher-weinbauverband.de/leitlinie-ip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ard.org/science-resources/detail/health-warning-labeling-requirements/" TargetMode="External"/><Relationship Id="rId2" Type="http://schemas.openxmlformats.org/officeDocument/2006/relationships/hyperlink" Target="http://iardwebprod.azurewebsites.net/science-resources/detail/Health-Warning-Labels"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mailto:cschwoerer@dwv-online.de" TargetMode="External"/><Relationship Id="rId3" Type="http://schemas.openxmlformats.org/officeDocument/2006/relationships/hyperlink" Target="mailto:mberner@dwv-online.de" TargetMode="External"/><Relationship Id="rId7"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4AA87E-87D8-47AA-97D0-3041B1512C16}"/>
              </a:ext>
            </a:extLst>
          </p:cNvPr>
          <p:cNvSpPr>
            <a:spLocks noGrp="1"/>
          </p:cNvSpPr>
          <p:nvPr>
            <p:ph type="ctrTitle"/>
          </p:nvPr>
        </p:nvSpPr>
        <p:spPr>
          <a:xfrm>
            <a:off x="250180" y="1635646"/>
            <a:ext cx="8568952" cy="1511994"/>
          </a:xfrm>
        </p:spPr>
        <p:txBody>
          <a:bodyPr/>
          <a:lstStyle/>
          <a:p>
            <a:r>
              <a:rPr lang="de-DE" dirty="0"/>
              <a:t>Weinbaupolitische Entwicklung auf EU-Ebene und ihre </a:t>
            </a:r>
            <a:br>
              <a:rPr lang="de-DE" dirty="0"/>
            </a:br>
            <a:r>
              <a:rPr lang="de-DE" dirty="0"/>
              <a:t>Auswirkungen auf die Weinbranche</a:t>
            </a:r>
          </a:p>
        </p:txBody>
      </p:sp>
      <p:sp>
        <p:nvSpPr>
          <p:cNvPr id="5" name="Textplatzhalter 4">
            <a:extLst>
              <a:ext uri="{FF2B5EF4-FFF2-40B4-BE49-F238E27FC236}">
                <a16:creationId xmlns:a16="http://schemas.microsoft.com/office/drawing/2014/main" id="{C544B918-B7D8-4B91-9B20-51544222EC56}"/>
              </a:ext>
            </a:extLst>
          </p:cNvPr>
          <p:cNvSpPr>
            <a:spLocks noGrp="1"/>
          </p:cNvSpPr>
          <p:nvPr>
            <p:ph type="body" sz="quarter" idx="11"/>
          </p:nvPr>
        </p:nvSpPr>
        <p:spPr>
          <a:xfrm>
            <a:off x="250825" y="4327537"/>
            <a:ext cx="7776219" cy="378000"/>
          </a:xfrm>
        </p:spPr>
        <p:txBody>
          <a:bodyPr>
            <a:normAutofit/>
          </a:bodyPr>
          <a:lstStyle/>
          <a:p>
            <a:pPr marL="0" indent="0">
              <a:buNone/>
            </a:pPr>
            <a:r>
              <a:rPr lang="de-DE" sz="1500" dirty="0"/>
              <a:t>Dresden, 04.04.2023</a:t>
            </a:r>
          </a:p>
        </p:txBody>
      </p:sp>
      <p:sp>
        <p:nvSpPr>
          <p:cNvPr id="8" name="Untertitel 2">
            <a:extLst>
              <a:ext uri="{FF2B5EF4-FFF2-40B4-BE49-F238E27FC236}">
                <a16:creationId xmlns:a16="http://schemas.microsoft.com/office/drawing/2014/main" id="{244B7626-DC73-445D-B341-8DC0CF3BD6D1}"/>
              </a:ext>
            </a:extLst>
          </p:cNvPr>
          <p:cNvSpPr txBox="1">
            <a:spLocks/>
          </p:cNvSpPr>
          <p:nvPr/>
        </p:nvSpPr>
        <p:spPr>
          <a:xfrm>
            <a:off x="250180" y="3232162"/>
            <a:ext cx="7776864" cy="37718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110000"/>
              <a:buFont typeface="Arial" panose="020B0604020202020204" pitchFamily="34" charset="0"/>
              <a:buNone/>
              <a:defRPr sz="1800" kern="1200" baseline="0">
                <a:solidFill>
                  <a:schemeClr val="tx1"/>
                </a:solidFill>
                <a:latin typeface="+mn-lt"/>
                <a:ea typeface="+mn-ea"/>
                <a:cs typeface="+mn-cs"/>
              </a:defRPr>
            </a:lvl1pPr>
            <a:lvl2pPr marL="457200" indent="0" algn="ctr" defTabSz="914400" rtl="0" eaLnBrk="1" latinLnBrk="0" hangingPunct="1">
              <a:spcBef>
                <a:spcPct val="200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de-DE" dirty="0"/>
              <a:t>Deutscher Weinbauverband e.V.</a:t>
            </a:r>
          </a:p>
        </p:txBody>
      </p:sp>
      <p:sp>
        <p:nvSpPr>
          <p:cNvPr id="9" name="Textplatzhalter 3">
            <a:extLst>
              <a:ext uri="{FF2B5EF4-FFF2-40B4-BE49-F238E27FC236}">
                <a16:creationId xmlns:a16="http://schemas.microsoft.com/office/drawing/2014/main" id="{4348A8FC-CD36-45C3-9A10-281449FF9851}"/>
              </a:ext>
            </a:extLst>
          </p:cNvPr>
          <p:cNvSpPr txBox="1">
            <a:spLocks/>
          </p:cNvSpPr>
          <p:nvPr/>
        </p:nvSpPr>
        <p:spPr>
          <a:xfrm>
            <a:off x="251520" y="3611539"/>
            <a:ext cx="7782705" cy="37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110000"/>
              <a:buFont typeface="Arial" panose="020B0604020202020204" pitchFamily="34" charset="0"/>
              <a:buChar char="•"/>
              <a:defRPr lang="de-DE" sz="1800" kern="1200" baseline="0" smtClean="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lang="de-DE" sz="1800" kern="1200" smtClean="0">
                <a:solidFill>
                  <a:schemeClr val="tx1">
                    <a:tint val="75000"/>
                  </a:schemeClr>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lang="de-DE" sz="1800" kern="1200" smtClean="0">
                <a:solidFill>
                  <a:schemeClr val="tx1">
                    <a:tint val="75000"/>
                  </a:schemeClr>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lang="de-DE" sz="1800" kern="1200" smtClean="0">
                <a:solidFill>
                  <a:schemeClr val="tx1">
                    <a:tint val="75000"/>
                  </a:schemeClr>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lang="de-DE" sz="1800" kern="1200">
                <a:solidFill>
                  <a:schemeClr val="tx1">
                    <a:tint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dirty="0"/>
              <a:t>Rechtsanwalt Christian Schwörer, DWV-Generalsekretär </a:t>
            </a:r>
          </a:p>
        </p:txBody>
      </p:sp>
      <p:sp>
        <p:nvSpPr>
          <p:cNvPr id="6" name="Textplatzhalter 3">
            <a:extLst>
              <a:ext uri="{FF2B5EF4-FFF2-40B4-BE49-F238E27FC236}">
                <a16:creationId xmlns:a16="http://schemas.microsoft.com/office/drawing/2014/main" id="{8BF43CD8-48AD-43E1-9384-BD4F755A945C}"/>
              </a:ext>
            </a:extLst>
          </p:cNvPr>
          <p:cNvSpPr txBox="1">
            <a:spLocks/>
          </p:cNvSpPr>
          <p:nvPr/>
        </p:nvSpPr>
        <p:spPr>
          <a:xfrm>
            <a:off x="251520" y="3993933"/>
            <a:ext cx="7782705" cy="37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110000"/>
              <a:buFont typeface="Arial" panose="020B0604020202020204" pitchFamily="34" charset="0"/>
              <a:buChar char="•"/>
              <a:defRPr lang="de-DE" sz="1800" kern="1200" baseline="0" smtClean="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lang="de-DE" sz="1800" kern="1200" smtClean="0">
                <a:solidFill>
                  <a:schemeClr val="tx1">
                    <a:tint val="75000"/>
                  </a:schemeClr>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lang="de-DE" sz="1800" kern="1200" smtClean="0">
                <a:solidFill>
                  <a:schemeClr val="tx1">
                    <a:tint val="75000"/>
                  </a:schemeClr>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lang="de-DE" sz="1800" kern="1200" smtClean="0">
                <a:solidFill>
                  <a:schemeClr val="tx1">
                    <a:tint val="75000"/>
                  </a:schemeClr>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lang="de-DE" sz="1800" kern="1200">
                <a:solidFill>
                  <a:schemeClr val="tx1">
                    <a:tint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de-DE" dirty="0"/>
          </a:p>
        </p:txBody>
      </p:sp>
    </p:spTree>
    <p:extLst>
      <p:ext uri="{BB962C8B-B14F-4D97-AF65-F5344CB8AC3E}">
        <p14:creationId xmlns:p14="http://schemas.microsoft.com/office/powerpoint/2010/main" val="334308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A8E8AD-F7F8-4E49-81B6-AAB424D01656}"/>
              </a:ext>
            </a:extLst>
          </p:cNvPr>
          <p:cNvSpPr>
            <a:spLocks noGrp="1"/>
          </p:cNvSpPr>
          <p:nvPr>
            <p:ph type="title"/>
          </p:nvPr>
        </p:nvSpPr>
        <p:spPr/>
        <p:txBody>
          <a:bodyPr/>
          <a:lstStyle/>
          <a:p>
            <a:pPr marL="0" indent="0">
              <a:buNone/>
            </a:pPr>
            <a:r>
              <a:rPr lang="de-DE" sz="2400" b="1" dirty="0">
                <a:effectLst/>
                <a:ea typeface="MS Mincho" panose="02020609040205080304" pitchFamily="49" charset="-128"/>
                <a:cs typeface="Times New Roman" panose="02020603050405020304" pitchFamily="18" charset="0"/>
              </a:rPr>
              <a:t>Forderungen des DWV / der Branche  </a:t>
            </a:r>
            <a:endParaRPr lang="de-DE" sz="2400" dirty="0">
              <a:effectLst/>
              <a:ea typeface="MS Mincho" panose="02020609040205080304" pitchFamily="49" charset="-128"/>
              <a:cs typeface="Times New Roman" panose="02020603050405020304" pitchFamily="18" charset="0"/>
            </a:endParaRPr>
          </a:p>
        </p:txBody>
      </p:sp>
      <p:sp>
        <p:nvSpPr>
          <p:cNvPr id="6" name="Inhaltsplatzhalter 5">
            <a:extLst>
              <a:ext uri="{FF2B5EF4-FFF2-40B4-BE49-F238E27FC236}">
                <a16:creationId xmlns:a16="http://schemas.microsoft.com/office/drawing/2014/main" id="{8863BF07-EF01-4648-8BEE-D4F55D8FE498}"/>
              </a:ext>
            </a:extLst>
          </p:cNvPr>
          <p:cNvSpPr>
            <a:spLocks noGrp="1"/>
          </p:cNvSpPr>
          <p:nvPr>
            <p:ph idx="1"/>
          </p:nvPr>
        </p:nvSpPr>
        <p:spPr>
          <a:xfrm>
            <a:off x="251519" y="1347787"/>
            <a:ext cx="8496945" cy="3246835"/>
          </a:xfrm>
        </p:spPr>
        <p:txBody>
          <a:bodyPr>
            <a:normAutofit/>
          </a:bodyPr>
          <a:lstStyle/>
          <a:p>
            <a:pPr marL="0" indent="0">
              <a:buNone/>
            </a:pPr>
            <a:r>
              <a:rPr lang="de-DE" sz="1800" dirty="0">
                <a:effectLst/>
                <a:ea typeface="MS Mincho" panose="02020609040205080304" pitchFamily="49" charset="-128"/>
                <a:cs typeface="Times New Roman" panose="02020603050405020304" pitchFamily="18" charset="0"/>
              </a:rPr>
              <a:t>  </a:t>
            </a:r>
            <a:r>
              <a:rPr lang="de-DE" sz="1800" b="1" u="sng" dirty="0">
                <a:effectLst/>
                <a:ea typeface="MS Mincho" panose="02020609040205080304" pitchFamily="49" charset="-128"/>
                <a:cs typeface="Times New Roman" panose="02020603050405020304" pitchFamily="18" charset="0"/>
              </a:rPr>
              <a:t>Forderungen der Branche in Bezug auf den KOM-Vorschlag : </a:t>
            </a:r>
            <a:endParaRPr lang="de-DE" sz="1800" u="sng" dirty="0">
              <a:effectLst/>
              <a:ea typeface="MS Mincho" panose="02020609040205080304" pitchFamily="49" charset="-128"/>
              <a:cs typeface="Times New Roman" panose="02020603050405020304" pitchFamily="18" charset="0"/>
            </a:endParaRPr>
          </a:p>
          <a:p>
            <a:r>
              <a:rPr lang="de-DE" sz="1800" b="1" dirty="0">
                <a:effectLst/>
                <a:ea typeface="MS Mincho" panose="02020609040205080304" pitchFamily="49" charset="-128"/>
                <a:cs typeface="Times New Roman" panose="02020603050405020304" pitchFamily="18" charset="0"/>
              </a:rPr>
              <a:t>Umfangreiche Folgenabschätzung </a:t>
            </a:r>
            <a:r>
              <a:rPr lang="de-DE" sz="1800" dirty="0">
                <a:effectLst/>
                <a:ea typeface="MS Mincho" panose="02020609040205080304" pitchFamily="49" charset="-128"/>
                <a:cs typeface="Times New Roman" panose="02020603050405020304" pitchFamily="18" charset="0"/>
              </a:rPr>
              <a:t>des Vorschlags muss von der EU-Kommission durchgeführt  erfolgen </a:t>
            </a:r>
          </a:p>
          <a:p>
            <a:r>
              <a:rPr lang="de-DE" sz="1800" b="1" dirty="0">
                <a:effectLst/>
                <a:ea typeface="MS Mincho" panose="02020609040205080304" pitchFamily="49" charset="-128"/>
                <a:cs typeface="Times New Roman" panose="02020603050405020304" pitchFamily="18" charset="0"/>
              </a:rPr>
              <a:t>Vollständige Zurücknahme des Komplettverbots von PSM </a:t>
            </a:r>
            <a:r>
              <a:rPr lang="de-DE" sz="1800" dirty="0">
                <a:effectLst/>
                <a:ea typeface="MS Mincho" panose="02020609040205080304" pitchFamily="49" charset="-128"/>
                <a:cs typeface="Times New Roman" panose="02020603050405020304" pitchFamily="18" charset="0"/>
              </a:rPr>
              <a:t>in empfindlichen Gebieten / Keine Verhandlungsbereitschaft bzgl. der Gebietskulisse</a:t>
            </a:r>
          </a:p>
          <a:p>
            <a:r>
              <a:rPr lang="de-DE" sz="1800" b="1" dirty="0">
                <a:effectLst/>
                <a:ea typeface="MS Mincho" panose="02020609040205080304" pitchFamily="49" charset="-128"/>
                <a:cs typeface="Times New Roman" panose="02020603050405020304" pitchFamily="18" charset="0"/>
              </a:rPr>
              <a:t>Prüfung inwieweit die Reduktionsziele von 50 % realistisch </a:t>
            </a:r>
            <a:r>
              <a:rPr lang="de-DE" sz="1800" dirty="0">
                <a:effectLst/>
                <a:ea typeface="MS Mincho" panose="02020609040205080304" pitchFamily="49" charset="-128"/>
                <a:cs typeface="Times New Roman" panose="02020603050405020304" pitchFamily="18" charset="0"/>
              </a:rPr>
              <a:t>sind. Berufsstand ist bereit, PSM-Einsatz weiter zu reduzieren - u.a. durch Umstellung auf </a:t>
            </a:r>
            <a:r>
              <a:rPr lang="de-DE" sz="1800" dirty="0" err="1">
                <a:effectLst/>
                <a:ea typeface="MS Mincho" panose="02020609040205080304" pitchFamily="49" charset="-128"/>
                <a:cs typeface="Times New Roman" panose="02020603050405020304" pitchFamily="18" charset="0"/>
              </a:rPr>
              <a:t>Piwis</a:t>
            </a:r>
            <a:r>
              <a:rPr lang="de-DE" sz="1800" dirty="0">
                <a:effectLst/>
                <a:ea typeface="MS Mincho" panose="02020609040205080304" pitchFamily="49" charset="-128"/>
                <a:cs typeface="Times New Roman" panose="02020603050405020304" pitchFamily="18" charset="0"/>
              </a:rPr>
              <a:t> und durch den Einsatz von „</a:t>
            </a:r>
            <a:r>
              <a:rPr lang="de-DE" sz="1800" dirty="0">
                <a:ea typeface="MS Mincho" panose="02020609040205080304" pitchFamily="49" charset="-128"/>
                <a:cs typeface="Times New Roman" panose="02020603050405020304" pitchFamily="18" charset="0"/>
              </a:rPr>
              <a:t>Recycling- </a:t>
            </a:r>
            <a:r>
              <a:rPr lang="de-DE" sz="1800" dirty="0">
                <a:effectLst/>
                <a:ea typeface="MS Mincho" panose="02020609040205080304" pitchFamily="49" charset="-128"/>
                <a:cs typeface="Times New Roman" panose="02020603050405020304" pitchFamily="18" charset="0"/>
              </a:rPr>
              <a:t>Technik und Applikationstechnik“. </a:t>
            </a:r>
          </a:p>
          <a:p>
            <a:endParaRPr lang="de-DE" sz="1800" b="1" dirty="0">
              <a:effectLst/>
              <a:ea typeface="MS Mincho" panose="02020609040205080304" pitchFamily="49" charset="-128"/>
              <a:cs typeface="Times New Roman" panose="02020603050405020304" pitchFamily="18" charset="0"/>
            </a:endParaRPr>
          </a:p>
          <a:p>
            <a:pPr marL="0" indent="0">
              <a:buNone/>
            </a:pPr>
            <a:endParaRPr lang="de-DE" sz="5600" dirty="0">
              <a:effectLst/>
              <a:ea typeface="MS Mincho" panose="02020609040205080304" pitchFamily="49" charset="-128"/>
              <a:cs typeface="Times New Roman" panose="02020603050405020304" pitchFamily="18" charset="0"/>
            </a:endParaRPr>
          </a:p>
          <a:p>
            <a:pPr marL="0" indent="0">
              <a:buNone/>
            </a:pPr>
            <a:endParaRPr lang="de-DE" sz="1800" dirty="0">
              <a:effectLst/>
              <a:latin typeface="Arial" panose="020B0604020202020204" pitchFamily="34" charset="0"/>
              <a:ea typeface="MS Mincho" panose="02020609040205080304" pitchFamily="49" charset="-128"/>
              <a:cs typeface="Times New Roman" panose="02020603050405020304" pitchFamily="18" charset="0"/>
            </a:endParaRPr>
          </a:p>
        </p:txBody>
      </p:sp>
      <p:sp>
        <p:nvSpPr>
          <p:cNvPr id="3" name="Datumsplatzhalter 2">
            <a:extLst>
              <a:ext uri="{FF2B5EF4-FFF2-40B4-BE49-F238E27FC236}">
                <a16:creationId xmlns:a16="http://schemas.microsoft.com/office/drawing/2014/main" id="{5700816A-897D-489F-8C81-4F54F4089E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76C87B-040B-4479-BF4C-E5DCFBBCCB9C}" type="datetime1">
              <a:rPr kumimoji="0" lang="de-D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04.04.2023</a:t>
            </a:fld>
            <a:r>
              <a:rPr kumimoji="0" lang="de-DE" sz="1200" b="0" i="0" u="none" strike="noStrike" kern="1200" cap="none" spc="0" normalizeH="0" baseline="0" noProof="0">
                <a:ln>
                  <a:noFill/>
                </a:ln>
                <a:solidFill>
                  <a:prstClr val="black">
                    <a:tint val="75000"/>
                  </a:prstClr>
                </a:solidFill>
                <a:effectLst/>
                <a:uLnTx/>
                <a:uFillTx/>
                <a:latin typeface="Arial"/>
                <a:ea typeface="+mn-ea"/>
                <a:cs typeface="+mn-cs"/>
              </a:rPr>
              <a:t> | Deutscher Weinbauverband e.V.</a:t>
            </a:r>
            <a:endParaRPr kumimoji="0" lang="de-D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Foliennummernplatzhalter 3">
            <a:extLst>
              <a:ext uri="{FF2B5EF4-FFF2-40B4-BE49-F238E27FC236}">
                <a16:creationId xmlns:a16="http://schemas.microsoft.com/office/drawing/2014/main" id="{3B4B1299-82AA-4E4C-A1EC-813DA1C9793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BB93B-79D3-4028-8911-E50FBEB47E67}" type="slidenum">
              <a:rPr kumimoji="0" lang="de-D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472084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A8E8AD-F7F8-4E49-81B6-AAB424D01656}"/>
              </a:ext>
            </a:extLst>
          </p:cNvPr>
          <p:cNvSpPr>
            <a:spLocks noGrp="1"/>
          </p:cNvSpPr>
          <p:nvPr>
            <p:ph type="title"/>
          </p:nvPr>
        </p:nvSpPr>
        <p:spPr/>
        <p:txBody>
          <a:bodyPr/>
          <a:lstStyle/>
          <a:p>
            <a:r>
              <a:rPr lang="de-DE" sz="2400" b="1" dirty="0">
                <a:effectLst/>
                <a:ea typeface="Times New Roman" panose="02020603050405020304" pitchFamily="18" charset="0"/>
              </a:rPr>
              <a:t>Forderung bzgl. Reduktionsziele / zeitlicher Bezugsraum  </a:t>
            </a:r>
            <a:endParaRPr lang="de-DE" b="1" dirty="0"/>
          </a:p>
        </p:txBody>
      </p:sp>
      <p:sp>
        <p:nvSpPr>
          <p:cNvPr id="6" name="Inhaltsplatzhalter 5">
            <a:extLst>
              <a:ext uri="{FF2B5EF4-FFF2-40B4-BE49-F238E27FC236}">
                <a16:creationId xmlns:a16="http://schemas.microsoft.com/office/drawing/2014/main" id="{8863BF07-EF01-4648-8BEE-D4F55D8FE498}"/>
              </a:ext>
            </a:extLst>
          </p:cNvPr>
          <p:cNvSpPr>
            <a:spLocks noGrp="1"/>
          </p:cNvSpPr>
          <p:nvPr>
            <p:ph idx="1"/>
          </p:nvPr>
        </p:nvSpPr>
        <p:spPr>
          <a:xfrm>
            <a:off x="251519" y="1347787"/>
            <a:ext cx="8496945" cy="3419476"/>
          </a:xfrm>
        </p:spPr>
        <p:txBody>
          <a:bodyPr>
            <a:normAutofit fontScale="85000" lnSpcReduction="10000"/>
          </a:bodyPr>
          <a:lstStyle/>
          <a:p>
            <a:pPr marL="342900" lvl="0" indent="-342900">
              <a:lnSpc>
                <a:spcPct val="107000"/>
              </a:lnSpc>
              <a:spcAft>
                <a:spcPts val="800"/>
              </a:spcAft>
              <a:buFont typeface="Symbol" panose="05050102010706020507" pitchFamily="18" charset="2"/>
              <a:buChar char=""/>
              <a:tabLst>
                <a:tab pos="1530350" algn="l"/>
              </a:tabLst>
            </a:pPr>
            <a:r>
              <a:rPr lang="de-D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Bereits erbrachte Reduktionsfortschritte werden im vorgeschlagenen Bezugszeitraum </a:t>
            </a:r>
            <a:r>
              <a:rPr lang="de-D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2018 bis 2020 </a:t>
            </a:r>
            <a:r>
              <a:rPr lang="de-D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nicht mitbedacht (Trockenjahre, stellen daher </a:t>
            </a:r>
            <a:r>
              <a:rPr lang="de-D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keinen repräsentativen Zeitraum </a:t>
            </a:r>
            <a:r>
              <a:rPr lang="de-D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dar) </a:t>
            </a:r>
            <a:r>
              <a:rPr lang="de-D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Fair wäre der Bezugszeitraum der Jahre 2011 bis 2013</a:t>
            </a:r>
            <a:r>
              <a:rPr lang="de-D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Dieser bezieht</a:t>
            </a:r>
            <a:r>
              <a:rPr lang="de-D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einen Teil der Reduktionsfortschritte </a:t>
            </a:r>
            <a:r>
              <a:rPr lang="de-D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mit ein.  </a:t>
            </a:r>
          </a:p>
          <a:p>
            <a:pPr marL="0" lvl="0" indent="0">
              <a:lnSpc>
                <a:spcPct val="107000"/>
              </a:lnSpc>
              <a:spcAft>
                <a:spcPts val="800"/>
              </a:spcAft>
              <a:buNone/>
              <a:tabLst>
                <a:tab pos="1530350" algn="l"/>
              </a:tabLst>
            </a:pPr>
            <a:r>
              <a:rPr lang="de-D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Die DG SANTE stellte fest, dass D seit über 35 Jahren Maßnahmen zur Förderung einer nachhaltigen Verwendung von Pestiziden durchführt (darunter Maßnahmen zur Fort- und Weiterbildung von Anwendern und zur Prüfung von Anwendungsgeräten für Pestiziden). </a:t>
            </a:r>
          </a:p>
          <a:p>
            <a:pPr marL="0" lvl="0" indent="0">
              <a:lnSpc>
                <a:spcPct val="107000"/>
              </a:lnSpc>
              <a:spcAft>
                <a:spcPts val="800"/>
              </a:spcAft>
              <a:buNone/>
              <a:tabLst>
                <a:tab pos="1530350" algn="l"/>
              </a:tabLst>
            </a:pPr>
            <a:r>
              <a:rPr lang="de-DE"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a:t>
            </a:r>
            <a:r>
              <a:rPr lang="de-D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iese Maßnahmen haben zu beachtlichen, quantifizierbaren Fortschritten geführt haben, zum Beispiel zu einer Verringerung der mit der Pestizidverwendung verbundenen Umweltrisiken um mehr als 50 % im Zeitraum 1987-2007. </a:t>
            </a:r>
          </a:p>
          <a:p>
            <a:pPr marL="0" lvl="0" indent="0">
              <a:lnSpc>
                <a:spcPct val="107000"/>
              </a:lnSpc>
              <a:spcAft>
                <a:spcPts val="800"/>
              </a:spcAft>
              <a:buNone/>
              <a:tabLst>
                <a:tab pos="1530350" algn="l"/>
              </a:tabLst>
            </a:pPr>
            <a:r>
              <a:rPr lang="de-DE"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(Quelle: Report im März 2017 zur Bewertung der Umsetzung von Maßnahmen im Hinblick auf die nachhaltige Verwendung von Pestiziden) </a:t>
            </a:r>
            <a:endParaRPr lang="de-DE" sz="1800" i="1" dirty="0">
              <a:effectLst/>
              <a:latin typeface="Arial" panose="020B0604020202020204" pitchFamily="34" charset="0"/>
              <a:ea typeface="MS Mincho" panose="02020609040205080304" pitchFamily="49" charset="-128"/>
              <a:cs typeface="Times New Roman" panose="02020603050405020304" pitchFamily="18" charset="0"/>
            </a:endParaRPr>
          </a:p>
        </p:txBody>
      </p:sp>
      <p:sp>
        <p:nvSpPr>
          <p:cNvPr id="3" name="Datumsplatzhalter 2">
            <a:extLst>
              <a:ext uri="{FF2B5EF4-FFF2-40B4-BE49-F238E27FC236}">
                <a16:creationId xmlns:a16="http://schemas.microsoft.com/office/drawing/2014/main" id="{5700816A-897D-489F-8C81-4F54F4089E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76C87B-040B-4479-BF4C-E5DCFBBCCB9C}" type="datetime1">
              <a:rPr kumimoji="0" lang="de-D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04.04.2023</a:t>
            </a:fld>
            <a:r>
              <a:rPr kumimoji="0" lang="de-DE" sz="1200" b="0" i="0" u="none" strike="noStrike" kern="1200" cap="none" spc="0" normalizeH="0" baseline="0" noProof="0">
                <a:ln>
                  <a:noFill/>
                </a:ln>
                <a:solidFill>
                  <a:prstClr val="black">
                    <a:tint val="75000"/>
                  </a:prstClr>
                </a:solidFill>
                <a:effectLst/>
                <a:uLnTx/>
                <a:uFillTx/>
                <a:latin typeface="Arial"/>
                <a:ea typeface="+mn-ea"/>
                <a:cs typeface="+mn-cs"/>
              </a:rPr>
              <a:t> | Deutscher Weinbauverband e.V.</a:t>
            </a:r>
            <a:endParaRPr kumimoji="0" lang="de-D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Foliennummernplatzhalter 3">
            <a:extLst>
              <a:ext uri="{FF2B5EF4-FFF2-40B4-BE49-F238E27FC236}">
                <a16:creationId xmlns:a16="http://schemas.microsoft.com/office/drawing/2014/main" id="{3B4B1299-82AA-4E4C-A1EC-813DA1C9793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BB93B-79D3-4028-8911-E50FBEB47E67}" type="slidenum">
              <a:rPr kumimoji="0" lang="de-D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4119788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A8E8AD-F7F8-4E49-81B6-AAB424D01656}"/>
              </a:ext>
            </a:extLst>
          </p:cNvPr>
          <p:cNvSpPr>
            <a:spLocks noGrp="1"/>
          </p:cNvSpPr>
          <p:nvPr>
            <p:ph type="title"/>
          </p:nvPr>
        </p:nvSpPr>
        <p:spPr/>
        <p:txBody>
          <a:bodyPr/>
          <a:lstStyle/>
          <a:p>
            <a:r>
              <a:rPr lang="de-DE" sz="2400" b="1" dirty="0">
                <a:effectLst/>
                <a:ea typeface="Times New Roman" panose="02020603050405020304" pitchFamily="18" charset="0"/>
              </a:rPr>
              <a:t>Forderung bzgl. Reduktionsziele</a:t>
            </a:r>
            <a:endParaRPr lang="de-DE" b="1" dirty="0"/>
          </a:p>
        </p:txBody>
      </p:sp>
      <p:sp>
        <p:nvSpPr>
          <p:cNvPr id="6" name="Inhaltsplatzhalter 5">
            <a:extLst>
              <a:ext uri="{FF2B5EF4-FFF2-40B4-BE49-F238E27FC236}">
                <a16:creationId xmlns:a16="http://schemas.microsoft.com/office/drawing/2014/main" id="{8863BF07-EF01-4648-8BEE-D4F55D8FE498}"/>
              </a:ext>
            </a:extLst>
          </p:cNvPr>
          <p:cNvSpPr>
            <a:spLocks noGrp="1"/>
          </p:cNvSpPr>
          <p:nvPr>
            <p:ph idx="1"/>
          </p:nvPr>
        </p:nvSpPr>
        <p:spPr>
          <a:xfrm>
            <a:off x="251519" y="1347787"/>
            <a:ext cx="8496945" cy="3246835"/>
          </a:xfrm>
        </p:spPr>
        <p:txBody>
          <a:bodyPr>
            <a:normAutofit fontScale="92500"/>
          </a:bodyPr>
          <a:lstStyle/>
          <a:p>
            <a:pPr>
              <a:lnSpc>
                <a:spcPct val="107000"/>
              </a:lnSpc>
              <a:spcAft>
                <a:spcPts val="800"/>
              </a:spcAft>
              <a:tabLst>
                <a:tab pos="1530350" algn="l"/>
              </a:tabLst>
            </a:pPr>
            <a:r>
              <a:rPr lang="de-D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Der Wiener-Bericht sieht eine Reduktion „gefährlicherer“ PSM um 80 % bis </a:t>
            </a:r>
            <a:r>
              <a:rPr lang="de-DE"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2030 </a:t>
            </a:r>
            <a:r>
              <a:rPr lang="de-D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vor (EU-KOM: 50-prozentige Reduzierung der Menge und des Risikos von PSM)</a:t>
            </a:r>
          </a:p>
          <a:p>
            <a:pPr marL="342900" lvl="0" indent="-342900">
              <a:lnSpc>
                <a:spcPct val="107000"/>
              </a:lnSpc>
              <a:spcAft>
                <a:spcPts val="800"/>
              </a:spcAft>
              <a:buFont typeface="Symbol" panose="05050102010706020507" pitchFamily="18" charset="2"/>
              <a:buChar char=""/>
              <a:tabLst>
                <a:tab pos="1530350" algn="l"/>
              </a:tabLst>
            </a:pPr>
            <a:r>
              <a:rPr lang="de-DE"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DWV </a:t>
            </a:r>
            <a:r>
              <a:rPr lang="de-D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ist grundsätzlich offen für Reduktionsziele, die das notwendige Maß und die Herausforderungen des Anti-Resistenzmanagements miteinbeziehen. Aber: </a:t>
            </a:r>
            <a:r>
              <a:rPr lang="de-D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Eine Reduktion gefährlicherer Pflanzenschutzmittel um 50 % bis 2030 sowie die daran angelehnte Wertänderungen des Flexibilitätsmechanismus (wer viel eingespart hat, muss weniger reduzieren) sind fernab der Realität.</a:t>
            </a:r>
            <a:r>
              <a:rPr lang="de-D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tabLst>
                <a:tab pos="1530350" algn="l"/>
              </a:tabLst>
            </a:pPr>
            <a:r>
              <a:rPr lang="de-D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Der DWV plädiert für </a:t>
            </a:r>
            <a:r>
              <a:rPr lang="de-D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realistische Zielvorgaben</a:t>
            </a:r>
            <a:r>
              <a:rPr lang="de-D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welche die Erfordernisse der entsprechenden Kulturen miteinbeziehen</a:t>
            </a:r>
            <a:r>
              <a:rPr lang="de-DE"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de-D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Datumsplatzhalter 2">
            <a:extLst>
              <a:ext uri="{FF2B5EF4-FFF2-40B4-BE49-F238E27FC236}">
                <a16:creationId xmlns:a16="http://schemas.microsoft.com/office/drawing/2014/main" id="{5700816A-897D-489F-8C81-4F54F4089E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76C87B-040B-4479-BF4C-E5DCFBBCCB9C}" type="datetime1">
              <a:rPr kumimoji="0" lang="de-D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04.04.2023</a:t>
            </a:fld>
            <a:r>
              <a:rPr kumimoji="0" lang="de-DE" sz="1200" b="0" i="0" u="none" strike="noStrike" kern="1200" cap="none" spc="0" normalizeH="0" baseline="0" noProof="0">
                <a:ln>
                  <a:noFill/>
                </a:ln>
                <a:solidFill>
                  <a:prstClr val="black">
                    <a:tint val="75000"/>
                  </a:prstClr>
                </a:solidFill>
                <a:effectLst/>
                <a:uLnTx/>
                <a:uFillTx/>
                <a:latin typeface="Arial"/>
                <a:ea typeface="+mn-ea"/>
                <a:cs typeface="+mn-cs"/>
              </a:rPr>
              <a:t> | Deutscher Weinbauverband e.V.</a:t>
            </a:r>
            <a:endParaRPr kumimoji="0" lang="de-D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Foliennummernplatzhalter 3">
            <a:extLst>
              <a:ext uri="{FF2B5EF4-FFF2-40B4-BE49-F238E27FC236}">
                <a16:creationId xmlns:a16="http://schemas.microsoft.com/office/drawing/2014/main" id="{3B4B1299-82AA-4E4C-A1EC-813DA1C9793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BB93B-79D3-4028-8911-E50FBEB47E67}" type="slidenum">
              <a:rPr kumimoji="0" lang="de-D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956661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A8E8AD-F7F8-4E49-81B6-AAB424D01656}"/>
              </a:ext>
            </a:extLst>
          </p:cNvPr>
          <p:cNvSpPr>
            <a:spLocks noGrp="1"/>
          </p:cNvSpPr>
          <p:nvPr>
            <p:ph type="title"/>
          </p:nvPr>
        </p:nvSpPr>
        <p:spPr>
          <a:xfrm>
            <a:off x="20608" y="195486"/>
            <a:ext cx="7503720" cy="857250"/>
          </a:xfrm>
        </p:spPr>
        <p:txBody>
          <a:bodyPr/>
          <a:lstStyle/>
          <a:p>
            <a:br>
              <a:rPr lang="de-DE" b="1" dirty="0"/>
            </a:br>
            <a:br>
              <a:rPr lang="de-DE" b="1" dirty="0"/>
            </a:br>
            <a:r>
              <a:rPr lang="de-DE" sz="2000" b="1" dirty="0">
                <a:latin typeface="+mn-lt"/>
              </a:rPr>
              <a:t>Forderung: </a:t>
            </a:r>
            <a:r>
              <a:rPr lang="de-DE" sz="2000" b="1" dirty="0">
                <a:effectLst/>
                <a:latin typeface="+mn-lt"/>
                <a:ea typeface="MS Mincho" panose="02020609040205080304" pitchFamily="49" charset="-128"/>
                <a:cs typeface="Times New Roman" panose="02020603050405020304" pitchFamily="18" charset="0"/>
              </a:rPr>
              <a:t>Ablehnung der </a:t>
            </a:r>
            <a:r>
              <a:rPr lang="de-DE" sz="2000" b="1" dirty="0" err="1">
                <a:effectLst/>
                <a:latin typeface="+mn-lt"/>
                <a:ea typeface="MS Mincho" panose="02020609040205080304" pitchFamily="49" charset="-128"/>
                <a:cs typeface="Times New Roman" panose="02020603050405020304" pitchFamily="18" charset="0"/>
              </a:rPr>
              <a:t>Def</a:t>
            </a:r>
            <a:r>
              <a:rPr lang="de-DE" sz="2000" b="1" dirty="0">
                <a:effectLst/>
                <a:latin typeface="+mn-lt"/>
                <a:ea typeface="MS Mincho" panose="02020609040205080304" pitchFamily="49" charset="-128"/>
                <a:cs typeface="Times New Roman" panose="02020603050405020304" pitchFamily="18" charset="0"/>
              </a:rPr>
              <a:t>. der „empfindlichen Gebiete“ + PSM-Totalverbot</a:t>
            </a:r>
            <a:br>
              <a:rPr lang="de-DE" sz="1800" dirty="0">
                <a:effectLst/>
                <a:latin typeface="Arial" panose="020B0604020202020204" pitchFamily="34" charset="0"/>
                <a:ea typeface="MS Mincho" panose="02020609040205080304" pitchFamily="49" charset="-128"/>
                <a:cs typeface="Times New Roman" panose="02020603050405020304" pitchFamily="18" charset="0"/>
              </a:rPr>
            </a:br>
            <a:br>
              <a:rPr lang="de-DE" sz="2400" b="1" dirty="0">
                <a:effectLst/>
                <a:latin typeface="Arial" panose="020B0604020202020204" pitchFamily="34" charset="0"/>
                <a:ea typeface="MS Mincho" panose="02020609040205080304" pitchFamily="49" charset="-128"/>
                <a:cs typeface="Times New Roman" panose="02020603050405020304" pitchFamily="18" charset="0"/>
              </a:rPr>
            </a:br>
            <a:endParaRPr lang="de-DE" b="1" dirty="0"/>
          </a:p>
        </p:txBody>
      </p:sp>
      <p:sp>
        <p:nvSpPr>
          <p:cNvPr id="6" name="Inhaltsplatzhalter 5">
            <a:extLst>
              <a:ext uri="{FF2B5EF4-FFF2-40B4-BE49-F238E27FC236}">
                <a16:creationId xmlns:a16="http://schemas.microsoft.com/office/drawing/2014/main" id="{8863BF07-EF01-4648-8BEE-D4F55D8FE498}"/>
              </a:ext>
            </a:extLst>
          </p:cNvPr>
          <p:cNvSpPr>
            <a:spLocks noGrp="1"/>
          </p:cNvSpPr>
          <p:nvPr>
            <p:ph idx="1"/>
          </p:nvPr>
        </p:nvSpPr>
        <p:spPr>
          <a:xfrm>
            <a:off x="251519" y="1347787"/>
            <a:ext cx="8496945" cy="3419476"/>
          </a:xfrm>
        </p:spPr>
        <p:txBody>
          <a:bodyPr>
            <a:normAutofit fontScale="92500" lnSpcReduction="10000"/>
          </a:bodyPr>
          <a:lstStyle/>
          <a:p>
            <a:pPr lvl="0">
              <a:lnSpc>
                <a:spcPct val="107000"/>
              </a:lnSpc>
              <a:spcAft>
                <a:spcPts val="800"/>
              </a:spcAft>
              <a:buFont typeface="Symbol" panose="05050102010706020507" pitchFamily="18" charset="2"/>
              <a:buChar char=""/>
              <a:tabLst>
                <a:tab pos="1530350" algn="l"/>
              </a:tabLst>
            </a:pPr>
            <a:r>
              <a:rPr lang="de-D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Der Weinbau (auch in ökologisch empfindlichen Gebieten) ist auf PSM angewiesen</a:t>
            </a:r>
            <a:r>
              <a:rPr lang="de-DE"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Diesen pauschal zu verbieten, oder auf im Öko-Weinbau zugelassene, und gleichzeitig in Gruppe 3 eingestufte PSM wie Kupfer zu beschränken, ist maximal inkongruent.</a:t>
            </a:r>
          </a:p>
          <a:p>
            <a:pPr lvl="0">
              <a:lnSpc>
                <a:spcPct val="107000"/>
              </a:lnSpc>
              <a:spcAft>
                <a:spcPts val="800"/>
              </a:spcAft>
              <a:buFont typeface="Symbol" panose="05050102010706020507" pitchFamily="18" charset="2"/>
              <a:buChar char=""/>
              <a:tabLst>
                <a:tab pos="1530350" algn="l"/>
              </a:tabLst>
            </a:pPr>
            <a:r>
              <a:rPr lang="de-D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Pufferzonen an Gewässern </a:t>
            </a:r>
            <a:r>
              <a:rPr lang="de-DE"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werden in D bereits umgesetzt. Die vorgeschlagene Erweiterung der Pufferzonen macht eine ökonomisch nachhaltige Bewirtschaftung, insbesondere von Flächen im Öko-Weinbau aber auch im Steillagenweinbau unmöglich. </a:t>
            </a:r>
          </a:p>
          <a:p>
            <a:pPr marL="342900" lvl="0" indent="-342900">
              <a:lnSpc>
                <a:spcPct val="107000"/>
              </a:lnSpc>
              <a:spcAft>
                <a:spcPts val="800"/>
              </a:spcAft>
              <a:buFont typeface="Symbol" panose="05050102010706020507" pitchFamily="18" charset="2"/>
              <a:buChar char=""/>
              <a:tabLst>
                <a:tab pos="1530350" algn="l"/>
              </a:tabLst>
            </a:pPr>
            <a:r>
              <a:rPr lang="de-D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 Zulassungsverfahren sind sogenannte </a:t>
            </a:r>
            <a:r>
              <a:rPr lang="de-DE"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Bystander</a:t>
            </a:r>
            <a:r>
              <a:rPr lang="de-D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bereits mitbedacht (</a:t>
            </a:r>
            <a:r>
              <a:rPr lang="de-DE" sz="18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Bystanderschutz</a:t>
            </a:r>
            <a:r>
              <a:rPr lang="de-D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de-D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sind</a:t>
            </a:r>
            <a:r>
              <a:rPr lang="de-D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de-D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bei ordnungsgemäßer PSM-Anwendung nicht gefährdet. </a:t>
            </a:r>
            <a:r>
              <a:rPr lang="de-DE"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W</a:t>
            </a:r>
            <a:r>
              <a:rPr lang="de-D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eitere Regelung in der SUR (</a:t>
            </a:r>
            <a:r>
              <a:rPr lang="de-D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Definition vulnerabler Gruppen)</a:t>
            </a:r>
            <a:r>
              <a:rPr lang="de-D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ist nicht notwendig.</a:t>
            </a:r>
          </a:p>
        </p:txBody>
      </p:sp>
      <p:sp>
        <p:nvSpPr>
          <p:cNvPr id="3" name="Datumsplatzhalter 2">
            <a:extLst>
              <a:ext uri="{FF2B5EF4-FFF2-40B4-BE49-F238E27FC236}">
                <a16:creationId xmlns:a16="http://schemas.microsoft.com/office/drawing/2014/main" id="{5700816A-897D-489F-8C81-4F54F4089E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76C87B-040B-4479-BF4C-E5DCFBBCCB9C}" type="datetime1">
              <a:rPr kumimoji="0" lang="de-D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04.04.2023</a:t>
            </a:fld>
            <a:r>
              <a:rPr kumimoji="0" lang="de-DE" sz="1200" b="0" i="0" u="none" strike="noStrike" kern="1200" cap="none" spc="0" normalizeH="0" baseline="0" noProof="0">
                <a:ln>
                  <a:noFill/>
                </a:ln>
                <a:solidFill>
                  <a:prstClr val="black">
                    <a:tint val="75000"/>
                  </a:prstClr>
                </a:solidFill>
                <a:effectLst/>
                <a:uLnTx/>
                <a:uFillTx/>
                <a:latin typeface="Arial"/>
                <a:ea typeface="+mn-ea"/>
                <a:cs typeface="+mn-cs"/>
              </a:rPr>
              <a:t> | Deutscher Weinbauverband e.V.</a:t>
            </a:r>
            <a:endParaRPr kumimoji="0" lang="de-D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Foliennummernplatzhalter 3">
            <a:extLst>
              <a:ext uri="{FF2B5EF4-FFF2-40B4-BE49-F238E27FC236}">
                <a16:creationId xmlns:a16="http://schemas.microsoft.com/office/drawing/2014/main" id="{3B4B1299-82AA-4E4C-A1EC-813DA1C9793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BB93B-79D3-4028-8911-E50FBEB47E67}" type="slidenum">
              <a:rPr kumimoji="0" lang="de-D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654402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A8E8AD-F7F8-4E49-81B6-AAB424D01656}"/>
              </a:ext>
            </a:extLst>
          </p:cNvPr>
          <p:cNvSpPr>
            <a:spLocks noGrp="1"/>
          </p:cNvSpPr>
          <p:nvPr>
            <p:ph type="title"/>
          </p:nvPr>
        </p:nvSpPr>
        <p:spPr>
          <a:xfrm>
            <a:off x="20608" y="195486"/>
            <a:ext cx="7575728" cy="857250"/>
          </a:xfrm>
        </p:spPr>
        <p:txBody>
          <a:bodyPr/>
          <a:lstStyle/>
          <a:p>
            <a:br>
              <a:rPr lang="de-DE" b="1" dirty="0"/>
            </a:br>
            <a:br>
              <a:rPr lang="de-DE" b="1" dirty="0"/>
            </a:br>
            <a:r>
              <a:rPr lang="de-DE" sz="2000" b="1" dirty="0">
                <a:latin typeface="+mn-lt"/>
              </a:rPr>
              <a:t>Forderung: Verschärfung / </a:t>
            </a:r>
            <a:r>
              <a:rPr lang="de-DE" sz="2000" b="1" dirty="0" err="1">
                <a:latin typeface="+mn-lt"/>
              </a:rPr>
              <a:t>Vergesetzlichung</a:t>
            </a:r>
            <a:r>
              <a:rPr lang="de-DE" sz="2000" b="1" dirty="0">
                <a:latin typeface="+mn-lt"/>
              </a:rPr>
              <a:t> des </a:t>
            </a:r>
            <a:r>
              <a:rPr lang="de-DE" sz="2000" b="1" dirty="0">
                <a:effectLst/>
                <a:latin typeface="Arial" panose="020B0604020202020204" pitchFamily="34" charset="0"/>
                <a:ea typeface="MS Mincho" panose="02020609040205080304" pitchFamily="49" charset="-128"/>
                <a:cs typeface="Times New Roman" panose="02020603050405020304" pitchFamily="18" charset="0"/>
              </a:rPr>
              <a:t>Integrierten Pflanzenschutz (IPS) ist abzulehnen</a:t>
            </a:r>
            <a:br>
              <a:rPr lang="de-DE" sz="2000" dirty="0">
                <a:effectLst/>
                <a:latin typeface="Cambria" panose="02040503050406030204" pitchFamily="18" charset="0"/>
                <a:ea typeface="MS Mincho" panose="02020609040205080304" pitchFamily="49" charset="-128"/>
                <a:cs typeface="Times New Roman" panose="02020603050405020304" pitchFamily="18" charset="0"/>
              </a:rPr>
            </a:br>
            <a:br>
              <a:rPr lang="de-DE" sz="1800" dirty="0">
                <a:effectLst/>
                <a:latin typeface="Arial" panose="020B0604020202020204" pitchFamily="34" charset="0"/>
                <a:ea typeface="MS Mincho" panose="02020609040205080304" pitchFamily="49" charset="-128"/>
                <a:cs typeface="Times New Roman" panose="02020603050405020304" pitchFamily="18" charset="0"/>
              </a:rPr>
            </a:br>
            <a:br>
              <a:rPr lang="de-DE" sz="2400" b="1" dirty="0">
                <a:effectLst/>
                <a:latin typeface="Arial" panose="020B0604020202020204" pitchFamily="34" charset="0"/>
                <a:ea typeface="MS Mincho" panose="02020609040205080304" pitchFamily="49" charset="-128"/>
                <a:cs typeface="Times New Roman" panose="02020603050405020304" pitchFamily="18" charset="0"/>
              </a:rPr>
            </a:br>
            <a:endParaRPr lang="de-DE" b="1" dirty="0"/>
          </a:p>
        </p:txBody>
      </p:sp>
      <p:sp>
        <p:nvSpPr>
          <p:cNvPr id="6" name="Inhaltsplatzhalter 5">
            <a:extLst>
              <a:ext uri="{FF2B5EF4-FFF2-40B4-BE49-F238E27FC236}">
                <a16:creationId xmlns:a16="http://schemas.microsoft.com/office/drawing/2014/main" id="{8863BF07-EF01-4648-8BEE-D4F55D8FE498}"/>
              </a:ext>
            </a:extLst>
          </p:cNvPr>
          <p:cNvSpPr>
            <a:spLocks noGrp="1"/>
          </p:cNvSpPr>
          <p:nvPr>
            <p:ph idx="1"/>
          </p:nvPr>
        </p:nvSpPr>
        <p:spPr>
          <a:xfrm>
            <a:off x="251519" y="1203598"/>
            <a:ext cx="8496945" cy="3672408"/>
          </a:xfrm>
        </p:spPr>
        <p:txBody>
          <a:bodyPr>
            <a:normAutofit fontScale="92500" lnSpcReduction="10000"/>
          </a:bodyPr>
          <a:lstStyle/>
          <a:p>
            <a:pPr algn="just"/>
            <a:r>
              <a:rPr lang="de-DE" sz="1900" b="1" dirty="0">
                <a:effectLst/>
                <a:latin typeface="Arial" panose="020B0604020202020204" pitchFamily="34" charset="0"/>
                <a:ea typeface="MS Mincho" panose="02020609040205080304" pitchFamily="49" charset="-128"/>
                <a:cs typeface="Arial" panose="020B0604020202020204" pitchFamily="34" charset="0"/>
              </a:rPr>
              <a:t>Integrierter Pflanzenschutz (IPS) ist gelebte fachliche Praxis</a:t>
            </a:r>
            <a:r>
              <a:rPr lang="de-DE" sz="1900" b="1" dirty="0">
                <a:latin typeface="Arial" panose="020B0604020202020204" pitchFamily="34" charset="0"/>
                <a:ea typeface="MS Mincho" panose="02020609040205080304" pitchFamily="49" charset="-128"/>
                <a:cs typeface="Arial" panose="020B0604020202020204" pitchFamily="34" charset="0"/>
              </a:rPr>
              <a:t>.</a:t>
            </a:r>
            <a:r>
              <a:rPr lang="de-DE" sz="1900" b="1" dirty="0">
                <a:effectLst/>
                <a:latin typeface="Arial" panose="020B0604020202020204" pitchFamily="34" charset="0"/>
                <a:ea typeface="MS Mincho" panose="02020609040205080304" pitchFamily="49" charset="-128"/>
                <a:cs typeface="Arial" panose="020B0604020202020204" pitchFamily="34" charset="0"/>
              </a:rPr>
              <a:t> </a:t>
            </a:r>
            <a:r>
              <a:rPr lang="de-DE" sz="1900" dirty="0">
                <a:latin typeface="Arial" panose="020B0604020202020204" pitchFamily="34" charset="0"/>
                <a:ea typeface="MS Mincho" panose="02020609040205080304" pitchFamily="49" charset="-128"/>
                <a:cs typeface="Arial" panose="020B0604020202020204" pitchFamily="34" charset="0"/>
              </a:rPr>
              <a:t>Die </a:t>
            </a:r>
            <a:r>
              <a:rPr lang="de-DE" sz="1900" b="1" dirty="0">
                <a:latin typeface="Arial" panose="020B0604020202020204" pitchFamily="34" charset="0"/>
                <a:ea typeface="MS Mincho" panose="02020609040205080304" pitchFamily="49" charset="-128"/>
                <a:cs typeface="Arial" panose="020B0604020202020204" pitchFamily="34" charset="0"/>
              </a:rPr>
              <a:t>Leitlinien für IPS</a:t>
            </a:r>
            <a:r>
              <a:rPr lang="de-DE" sz="1900" dirty="0">
                <a:latin typeface="Arial" panose="020B0604020202020204" pitchFamily="34" charset="0"/>
                <a:ea typeface="MS Mincho" panose="02020609040205080304" pitchFamily="49" charset="-128"/>
                <a:cs typeface="Arial" panose="020B0604020202020204" pitchFamily="34" charset="0"/>
              </a:rPr>
              <a:t> wurde in mühseliger Arbeit von den </a:t>
            </a:r>
            <a:r>
              <a:rPr lang="de-DE" sz="1900" b="1" dirty="0">
                <a:latin typeface="Arial" panose="020B0604020202020204" pitchFamily="34" charset="0"/>
                <a:ea typeface="MS Mincho" panose="02020609040205080304" pitchFamily="49" charset="-128"/>
                <a:cs typeface="Arial" panose="020B0604020202020204" pitchFamily="34" charset="0"/>
              </a:rPr>
              <a:t>Berufsverbänden</a:t>
            </a:r>
            <a:r>
              <a:rPr lang="de-DE" sz="1900" dirty="0">
                <a:latin typeface="Arial" panose="020B0604020202020204" pitchFamily="34" charset="0"/>
                <a:ea typeface="MS Mincho" panose="02020609040205080304" pitchFamily="49" charset="-128"/>
                <a:cs typeface="Arial" panose="020B0604020202020204" pitchFamily="34" charset="0"/>
              </a:rPr>
              <a:t> in Zusammenarbeit mit Vertretern der Politik </a:t>
            </a:r>
            <a:r>
              <a:rPr lang="de-DE" sz="1900" b="1" dirty="0">
                <a:latin typeface="Arial" panose="020B0604020202020204" pitchFamily="34" charset="0"/>
                <a:ea typeface="MS Mincho" panose="02020609040205080304" pitchFamily="49" charset="-128"/>
                <a:cs typeface="Arial" panose="020B0604020202020204" pitchFamily="34" charset="0"/>
              </a:rPr>
              <a:t>erarbeitet und diskutiert</a:t>
            </a:r>
            <a:r>
              <a:rPr lang="de-DE" sz="1900" dirty="0">
                <a:latin typeface="Arial" panose="020B0604020202020204" pitchFamily="34" charset="0"/>
                <a:ea typeface="MS Mincho" panose="02020609040205080304" pitchFamily="49" charset="-128"/>
                <a:cs typeface="Arial" panose="020B0604020202020204" pitchFamily="34" charset="0"/>
              </a:rPr>
              <a:t>. Es ist nicht zielführend, diese Diskussion über öffentliche Konsultationen zu führen, an welchen sich Menschen beteiligen, die nicht landwirtschaftlich ausgebildet sind. </a:t>
            </a:r>
            <a:r>
              <a:rPr lang="de-DE" sz="1900" b="1" dirty="0">
                <a:latin typeface="Arial" panose="020B0604020202020204" pitchFamily="34" charset="0"/>
                <a:ea typeface="MS Mincho" panose="02020609040205080304" pitchFamily="49" charset="-128"/>
                <a:cs typeface="Arial" panose="020B0604020202020204" pitchFamily="34" charset="0"/>
              </a:rPr>
              <a:t>Wer Pflanzenschutzmittel ausbringt, muss sachkundig sein.</a:t>
            </a:r>
          </a:p>
          <a:p>
            <a:pPr algn="just"/>
            <a:r>
              <a:rPr lang="de-DE" sz="1900" dirty="0">
                <a:effectLst/>
                <a:latin typeface="Arial" panose="020B0604020202020204" pitchFamily="34" charset="0"/>
                <a:ea typeface="MS Mincho" panose="02020609040205080304" pitchFamily="49" charset="-128"/>
                <a:cs typeface="Arial" panose="020B0604020202020204" pitchFamily="34" charset="0"/>
              </a:rPr>
              <a:t>Die </a:t>
            </a:r>
            <a:r>
              <a:rPr lang="de-DE" sz="1900" b="1" dirty="0">
                <a:effectLst/>
                <a:latin typeface="Arial" panose="020B0604020202020204" pitchFamily="34" charset="0"/>
                <a:ea typeface="MS Mincho" panose="02020609040205080304" pitchFamily="49" charset="-128"/>
                <a:cs typeface="Arial" panose="020B0604020202020204" pitchFamily="34" charset="0"/>
              </a:rPr>
              <a:t>Beantragung von chemischen Pflanzenschutzmaßnahmen</a:t>
            </a:r>
            <a:r>
              <a:rPr lang="de-DE" sz="1900" dirty="0">
                <a:effectLst/>
                <a:latin typeface="Arial" panose="020B0604020202020204" pitchFamily="34" charset="0"/>
                <a:ea typeface="MS Mincho" panose="02020609040205080304" pitchFamily="49" charset="-128"/>
                <a:cs typeface="Arial" panose="020B0604020202020204" pitchFamily="34" charset="0"/>
              </a:rPr>
              <a:t> bedeuten einen erheblichen Aufwand für Winzer + Behörden. </a:t>
            </a:r>
            <a:r>
              <a:rPr lang="de-DE" sz="1900" b="1" dirty="0">
                <a:latin typeface="Arial" panose="020B0604020202020204" pitchFamily="34" charset="0"/>
                <a:ea typeface="MS Mincho" panose="02020609040205080304" pitchFamily="49" charset="-128"/>
                <a:cs typeface="Arial" panose="020B0604020202020204" pitchFamily="34" charset="0"/>
              </a:rPr>
              <a:t>V</a:t>
            </a:r>
            <a:r>
              <a:rPr lang="de-DE" sz="1900" b="1" dirty="0">
                <a:effectLst/>
                <a:latin typeface="Arial" panose="020B0604020202020204" pitchFamily="34" charset="0"/>
                <a:ea typeface="MS Mincho" panose="02020609040205080304" pitchFamily="49" charset="-128"/>
                <a:cs typeface="Arial" panose="020B0604020202020204" pitchFamily="34" charset="0"/>
              </a:rPr>
              <a:t>orgesehener Bearbeitungszeitraum von 2 Wochen </a:t>
            </a:r>
            <a:r>
              <a:rPr lang="de-DE" sz="1900" dirty="0">
                <a:effectLst/>
                <a:latin typeface="Arial" panose="020B0604020202020204" pitchFamily="34" charset="0"/>
                <a:ea typeface="MS Mincho" panose="02020609040205080304" pitchFamily="49" charset="-128"/>
                <a:cs typeface="Arial" panose="020B0604020202020204" pitchFamily="34" charset="0"/>
              </a:rPr>
              <a:t>für jede chemische PS-Maßnahme ignoriert Notwendigkeit kurzfristig notwendigen PS-</a:t>
            </a:r>
            <a:r>
              <a:rPr lang="de-DE" sz="1900" dirty="0">
                <a:latin typeface="Arial" panose="020B0604020202020204" pitchFamily="34" charset="0"/>
                <a:ea typeface="MS Mincho" panose="02020609040205080304" pitchFamily="49" charset="-128"/>
                <a:cs typeface="Arial" panose="020B0604020202020204" pitchFamily="34" charset="0"/>
              </a:rPr>
              <a:t>M</a:t>
            </a:r>
            <a:r>
              <a:rPr lang="de-DE" sz="1900" dirty="0">
                <a:effectLst/>
                <a:latin typeface="Arial" panose="020B0604020202020204" pitchFamily="34" charset="0"/>
                <a:ea typeface="MS Mincho" panose="02020609040205080304" pitchFamily="49" charset="-128"/>
                <a:cs typeface="Arial" panose="020B0604020202020204" pitchFamily="34" charset="0"/>
              </a:rPr>
              <a:t>aßnahmen. </a:t>
            </a:r>
          </a:p>
          <a:p>
            <a:pPr marL="342900" lvl="0" indent="-342900" algn="just">
              <a:buFont typeface="Symbol" panose="05050102010706020507" pitchFamily="18" charset="2"/>
              <a:buChar char=""/>
            </a:pPr>
            <a:r>
              <a:rPr lang="de-DE" sz="1900" dirty="0">
                <a:effectLst/>
                <a:latin typeface="Arial" panose="020B0604020202020204" pitchFamily="34" charset="0"/>
                <a:ea typeface="MS Mincho" panose="02020609040205080304" pitchFamily="49" charset="-128"/>
                <a:cs typeface="Arial" panose="020B0604020202020204" pitchFamily="34" charset="0"/>
              </a:rPr>
              <a:t>Die vorgesehene Verpflichtung zur Anpflanzung von </a:t>
            </a:r>
            <a:r>
              <a:rPr lang="de-DE" sz="1900" b="1" dirty="0">
                <a:effectLst/>
                <a:latin typeface="Arial" panose="020B0604020202020204" pitchFamily="34" charset="0"/>
                <a:ea typeface="MS Mincho" panose="02020609040205080304" pitchFamily="49" charset="-128"/>
                <a:cs typeface="Arial" panose="020B0604020202020204" pitchFamily="34" charset="0"/>
              </a:rPr>
              <a:t>resistenten Sorten </a:t>
            </a:r>
            <a:r>
              <a:rPr lang="de-DE" sz="1900" dirty="0">
                <a:effectLst/>
                <a:latin typeface="Arial" panose="020B0604020202020204" pitchFamily="34" charset="0"/>
                <a:ea typeface="MS Mincho" panose="02020609040205080304" pitchFamily="49" charset="-128"/>
                <a:cs typeface="Arial" panose="020B0604020202020204" pitchFamily="34" charset="0"/>
              </a:rPr>
              <a:t>muss um die Aspekte der </a:t>
            </a:r>
            <a:r>
              <a:rPr lang="de-DE" sz="1900" b="1" dirty="0">
                <a:effectLst/>
                <a:latin typeface="Arial" panose="020B0604020202020204" pitchFamily="34" charset="0"/>
                <a:ea typeface="MS Mincho" panose="02020609040205080304" pitchFamily="49" charset="-128"/>
                <a:cs typeface="Arial" panose="020B0604020202020204" pitchFamily="34" charset="0"/>
              </a:rPr>
              <a:t>Marktakzeptanz und dem verfügbaren Pflanzmateria</a:t>
            </a:r>
            <a:r>
              <a:rPr lang="de-DE" sz="1900" dirty="0">
                <a:effectLst/>
                <a:latin typeface="Arial" panose="020B0604020202020204" pitchFamily="34" charset="0"/>
                <a:ea typeface="MS Mincho" panose="02020609040205080304" pitchFamily="49" charset="-128"/>
                <a:cs typeface="Arial" panose="020B0604020202020204" pitchFamily="34" charset="0"/>
              </a:rPr>
              <a:t>l ergänzt werden. </a:t>
            </a:r>
          </a:p>
          <a:p>
            <a:pPr marL="0" indent="0" algn="just">
              <a:buNone/>
            </a:pPr>
            <a:endParaRPr lang="de-DE"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3" name="Datumsplatzhalter 2">
            <a:extLst>
              <a:ext uri="{FF2B5EF4-FFF2-40B4-BE49-F238E27FC236}">
                <a16:creationId xmlns:a16="http://schemas.microsoft.com/office/drawing/2014/main" id="{5700816A-897D-489F-8C81-4F54F4089E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76C87B-040B-4479-BF4C-E5DCFBBCCB9C}" type="datetime1">
              <a:rPr kumimoji="0" lang="de-D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04.04.2023</a:t>
            </a:fld>
            <a:r>
              <a:rPr kumimoji="0" lang="de-DE" sz="1200" b="0" i="0" u="none" strike="noStrike" kern="1200" cap="none" spc="0" normalizeH="0" baseline="0" noProof="0">
                <a:ln>
                  <a:noFill/>
                </a:ln>
                <a:solidFill>
                  <a:prstClr val="black">
                    <a:tint val="75000"/>
                  </a:prstClr>
                </a:solidFill>
                <a:effectLst/>
                <a:uLnTx/>
                <a:uFillTx/>
                <a:latin typeface="Arial"/>
                <a:ea typeface="+mn-ea"/>
                <a:cs typeface="+mn-cs"/>
              </a:rPr>
              <a:t> | Deutscher Weinbauverband e.V.</a:t>
            </a:r>
            <a:endParaRPr kumimoji="0" lang="de-D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Foliennummernplatzhalter 3">
            <a:extLst>
              <a:ext uri="{FF2B5EF4-FFF2-40B4-BE49-F238E27FC236}">
                <a16:creationId xmlns:a16="http://schemas.microsoft.com/office/drawing/2014/main" id="{3B4B1299-82AA-4E4C-A1EC-813DA1C9793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BB93B-79D3-4028-8911-E50FBEB47E67}" type="slidenum">
              <a:rPr kumimoji="0" lang="de-D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863338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A8E8AD-F7F8-4E49-81B6-AAB424D01656}"/>
              </a:ext>
            </a:extLst>
          </p:cNvPr>
          <p:cNvSpPr>
            <a:spLocks noGrp="1"/>
          </p:cNvSpPr>
          <p:nvPr>
            <p:ph type="title"/>
          </p:nvPr>
        </p:nvSpPr>
        <p:spPr/>
        <p:txBody>
          <a:bodyPr/>
          <a:lstStyle/>
          <a:p>
            <a:r>
              <a:rPr lang="de-DE" b="1" dirty="0"/>
              <a:t>DWV-Aktivitäten bisherige / nächste Schritte </a:t>
            </a:r>
          </a:p>
        </p:txBody>
      </p:sp>
      <p:sp>
        <p:nvSpPr>
          <p:cNvPr id="6" name="Inhaltsplatzhalter 5">
            <a:extLst>
              <a:ext uri="{FF2B5EF4-FFF2-40B4-BE49-F238E27FC236}">
                <a16:creationId xmlns:a16="http://schemas.microsoft.com/office/drawing/2014/main" id="{8863BF07-EF01-4648-8BEE-D4F55D8FE498}"/>
              </a:ext>
            </a:extLst>
          </p:cNvPr>
          <p:cNvSpPr>
            <a:spLocks noGrp="1"/>
          </p:cNvSpPr>
          <p:nvPr>
            <p:ph idx="1"/>
          </p:nvPr>
        </p:nvSpPr>
        <p:spPr>
          <a:xfrm>
            <a:off x="251519" y="1203599"/>
            <a:ext cx="8496945" cy="3563664"/>
          </a:xfrm>
        </p:spPr>
        <p:txBody>
          <a:bodyPr>
            <a:normAutofit fontScale="85000" lnSpcReduction="10000"/>
          </a:bodyPr>
          <a:lstStyle/>
          <a:p>
            <a:pPr marL="0" indent="0">
              <a:buNone/>
            </a:pPr>
            <a:r>
              <a:rPr lang="de-DE" sz="1800" b="1" u="sng" dirty="0">
                <a:effectLst/>
                <a:ea typeface="MS Mincho" panose="02020609040205080304" pitchFamily="49" charset="-128"/>
                <a:cs typeface="Times New Roman" panose="02020603050405020304" pitchFamily="18" charset="0"/>
              </a:rPr>
              <a:t>DWV-Aktivitäten: </a:t>
            </a:r>
          </a:p>
          <a:p>
            <a:pPr marL="214313" indent="-214313">
              <a:buFont typeface="Arial" panose="020B0604020202020204" pitchFamily="34" charset="0"/>
              <a:buChar char="•"/>
            </a:pPr>
            <a:r>
              <a:rPr lang="de-DE" sz="1800" dirty="0">
                <a:ea typeface="Times New Roman" panose="02020603050405020304" pitchFamily="18" charset="0"/>
              </a:rPr>
              <a:t>In vergangenen Monaten haben wir Stellungnahmen und Pressemitteilungen veröffentlicht, wir hatten  </a:t>
            </a:r>
            <a:r>
              <a:rPr lang="de-DE" sz="1800" dirty="0">
                <a:ea typeface="Times New Roman" panose="02020603050405020304" pitchFamily="18" charset="0"/>
                <a:hlinkClick r:id="rId3"/>
              </a:rPr>
              <a:t>Hintergrundinformationen zu dem EU-Verordnungsvorschlag sowie Formulierungsvorschläge </a:t>
            </a:r>
            <a:r>
              <a:rPr lang="de-DE" sz="1800" dirty="0">
                <a:ea typeface="Times New Roman" panose="02020603050405020304" pitchFamily="18" charset="0"/>
              </a:rPr>
              <a:t>für individualisierte Schreiben an politische Entscheidungsträger auf unserer  </a:t>
            </a:r>
            <a:r>
              <a:rPr lang="de-DE" sz="1800" dirty="0">
                <a:ea typeface="Times New Roman" panose="02020603050405020304" pitchFamily="18" charset="0"/>
                <a:hlinkClick r:id="rId3"/>
              </a:rPr>
              <a:t>Homepage</a:t>
            </a:r>
            <a:r>
              <a:rPr lang="de-DE" sz="1800" dirty="0">
                <a:ea typeface="Times New Roman" panose="02020603050405020304" pitchFamily="18" charset="0"/>
              </a:rPr>
              <a:t> zum Download zur Verfügung gestellt. Das ist jetzt wieder erfolgt. </a:t>
            </a:r>
          </a:p>
          <a:p>
            <a:pPr marL="214313" indent="-214313">
              <a:buFont typeface="Arial" panose="020B0604020202020204" pitchFamily="34" charset="0"/>
              <a:buChar char="•"/>
            </a:pPr>
            <a:r>
              <a:rPr lang="de-DE" sz="1800" dirty="0">
                <a:effectLst/>
                <a:ea typeface="MS Mincho" panose="02020609040205080304" pitchFamily="49" charset="-128"/>
                <a:cs typeface="Times New Roman" panose="02020603050405020304" pitchFamily="18" charset="0"/>
              </a:rPr>
              <a:t>Die DWV-Geschäftsstelle hat kürzlich die Roadmap zur SUR aktualisiert</a:t>
            </a:r>
            <a:r>
              <a:rPr lang="de-DE" dirty="0">
                <a:ea typeface="MS Mincho" panose="02020609040205080304" pitchFamily="49" charset="-128"/>
                <a:cs typeface="Times New Roman" panose="02020603050405020304" pitchFamily="18" charset="0"/>
              </a:rPr>
              <a:t>, </a:t>
            </a:r>
            <a:r>
              <a:rPr lang="de-DE" sz="1800" dirty="0">
                <a:effectLst/>
                <a:ea typeface="MS Mincho" panose="02020609040205080304" pitchFamily="49" charset="-128"/>
                <a:cs typeface="Times New Roman" panose="02020603050405020304" pitchFamily="18" charset="0"/>
              </a:rPr>
              <a:t>abrufbar unter </a:t>
            </a:r>
            <a:r>
              <a:rPr lang="de-DE" sz="1800" u="sng" dirty="0">
                <a:solidFill>
                  <a:srgbClr val="0563C1"/>
                </a:solidFill>
                <a:effectLst/>
                <a:ea typeface="MS Mincho" panose="02020609040205080304" pitchFamily="49" charset="-128"/>
                <a:cs typeface="Arial" panose="020B0604020202020204" pitchFamily="34" charset="0"/>
                <a:hlinkClick r:id="rId4"/>
              </a:rPr>
              <a:t>https://deutscher-weinbauverband.de/sur-roadmap/</a:t>
            </a:r>
            <a:r>
              <a:rPr lang="de-DE" sz="1800" u="sng" dirty="0">
                <a:solidFill>
                  <a:srgbClr val="0563C1"/>
                </a:solidFill>
                <a:effectLst/>
                <a:ea typeface="MS Mincho" panose="02020609040205080304" pitchFamily="49" charset="-128"/>
                <a:cs typeface="Arial" panose="020B0604020202020204" pitchFamily="34" charset="0"/>
              </a:rPr>
              <a:t>  </a:t>
            </a:r>
            <a:endParaRPr lang="de-DE" sz="1800" dirty="0">
              <a:ea typeface="Times New Roman" panose="02020603050405020304" pitchFamily="18" charset="0"/>
            </a:endParaRPr>
          </a:p>
          <a:p>
            <a:pPr marL="214313" indent="-214313"/>
            <a:r>
              <a:rPr lang="de-DE" dirty="0">
                <a:ea typeface="MS Mincho" panose="02020609040205080304" pitchFamily="49" charset="-128"/>
                <a:cs typeface="Times New Roman" panose="02020603050405020304" pitchFamily="18" charset="0"/>
              </a:rPr>
              <a:t>Umfangreiche Lobbyarbeit des DWV auf nationaler und europäischer Ebene </a:t>
            </a:r>
            <a:r>
              <a:rPr lang="de-DE" dirty="0">
                <a:ea typeface="Times New Roman" panose="02020603050405020304" pitchFamily="18" charset="0"/>
              </a:rPr>
              <a:t>wird fortgesetzt: </a:t>
            </a:r>
            <a:r>
              <a:rPr lang="de-DE" dirty="0">
                <a:effectLst/>
                <a:ea typeface="Times New Roman" panose="02020603050405020304" pitchFamily="18" charset="0"/>
              </a:rPr>
              <a:t>Kontakt mit  Vertretern des Bundestages + EU-Parlaments.</a:t>
            </a:r>
            <a:r>
              <a:rPr lang="de-DE" dirty="0">
                <a:ea typeface="Times New Roman" panose="02020603050405020304" pitchFamily="18" charset="0"/>
              </a:rPr>
              <a:t> </a:t>
            </a:r>
            <a:r>
              <a:rPr lang="de-DE" sz="1800" dirty="0">
                <a:effectLst/>
                <a:ea typeface="MS Mincho" panose="02020609040205080304" pitchFamily="49" charset="-128"/>
                <a:cs typeface="Times New Roman" panose="02020603050405020304" pitchFamily="18" charset="0"/>
              </a:rPr>
              <a:t>Intensiver Austausch mit Berufsstand aus den Mitgliedstaaten im Rahmen der europäischen Dachverbände.</a:t>
            </a:r>
          </a:p>
          <a:p>
            <a:pPr marL="214313" indent="-214313">
              <a:buFont typeface="Arial" panose="020B0604020202020204" pitchFamily="34" charset="0"/>
              <a:buChar char="•"/>
            </a:pPr>
            <a:r>
              <a:rPr lang="de-DE" dirty="0">
                <a:ea typeface="MS Mincho" panose="02020609040205080304" pitchFamily="49" charset="-128"/>
                <a:cs typeface="Times New Roman" panose="02020603050405020304" pitchFamily="18" charset="0"/>
              </a:rPr>
              <a:t>Veranstaltung in Brüssel (29.3.) mit deutschen Abgeordneten unter der                 Schirmherrschaft von Christine Schneider und Schwerpunktthema unserer                  öffentlichen MGV im Mai. </a:t>
            </a:r>
            <a:endParaRPr lang="de-DE" sz="1800" dirty="0">
              <a:effectLst/>
              <a:ea typeface="MS Mincho" panose="02020609040205080304" pitchFamily="49" charset="-128"/>
              <a:cs typeface="Times New Roman" panose="02020603050405020304" pitchFamily="18" charset="0"/>
            </a:endParaRPr>
          </a:p>
          <a:p>
            <a:pPr marL="214313" indent="-214313">
              <a:buFont typeface="Arial" panose="020B0604020202020204" pitchFamily="34" charset="0"/>
              <a:buChar char="•"/>
            </a:pPr>
            <a:r>
              <a:rPr lang="de-DE" sz="1800" dirty="0">
                <a:effectLst/>
                <a:ea typeface="MS Mincho" panose="02020609040205080304" pitchFamily="49" charset="-128"/>
                <a:cs typeface="Times New Roman" panose="02020603050405020304" pitchFamily="18" charset="0"/>
              </a:rPr>
              <a:t>Umfangreiche Information an die Winzer über den </a:t>
            </a:r>
            <a:r>
              <a:rPr lang="de-DE" sz="1800" dirty="0" err="1">
                <a:effectLst/>
                <a:ea typeface="MS Mincho" panose="02020609040205080304" pitchFamily="49" charset="-128"/>
                <a:cs typeface="Times New Roman" panose="02020603050405020304" pitchFamily="18" charset="0"/>
              </a:rPr>
              <a:t>ddw</a:t>
            </a:r>
            <a:r>
              <a:rPr lang="de-DE" sz="1800" dirty="0">
                <a:effectLst/>
                <a:ea typeface="MS Mincho" panose="02020609040205080304" pitchFamily="49" charset="-128"/>
                <a:cs typeface="Times New Roman" panose="02020603050405020304" pitchFamily="18" charset="0"/>
              </a:rPr>
              <a:t> um für die Betroffenheit zu               sensibilisieren und um breite Unterstützung zu werben. </a:t>
            </a:r>
          </a:p>
          <a:p>
            <a:pPr marL="214313" indent="-214313">
              <a:buFont typeface="Arial" panose="020B0604020202020204" pitchFamily="34" charset="0"/>
              <a:buChar char="•"/>
            </a:pPr>
            <a:endParaRPr lang="de-DE" dirty="0">
              <a:ea typeface="MS Mincho" panose="02020609040205080304" pitchFamily="49" charset="-128"/>
              <a:cs typeface="Times New Roman" panose="02020603050405020304" pitchFamily="18" charset="0"/>
            </a:endParaRPr>
          </a:p>
          <a:p>
            <a:pPr marL="214313" indent="-214313">
              <a:buFont typeface="Arial" panose="020B0604020202020204" pitchFamily="34" charset="0"/>
              <a:buChar char="•"/>
            </a:pPr>
            <a:endParaRPr lang="de-DE" sz="1800" dirty="0">
              <a:effectLst/>
              <a:ea typeface="MS Mincho" panose="02020609040205080304" pitchFamily="49" charset="-128"/>
              <a:cs typeface="Times New Roman" panose="02020603050405020304" pitchFamily="18" charset="0"/>
            </a:endParaRPr>
          </a:p>
          <a:p>
            <a:pPr marL="214313" indent="-214313">
              <a:buFont typeface="Arial" panose="020B0604020202020204" pitchFamily="34" charset="0"/>
              <a:buChar char="•"/>
            </a:pPr>
            <a:endParaRPr lang="de-DE" dirty="0">
              <a:ea typeface="MS Mincho" panose="02020609040205080304" pitchFamily="49" charset="-128"/>
              <a:cs typeface="Times New Roman" panose="02020603050405020304" pitchFamily="18" charset="0"/>
            </a:endParaRPr>
          </a:p>
          <a:p>
            <a:pPr marL="0" indent="0">
              <a:buNone/>
            </a:pPr>
            <a:endParaRPr lang="de-DE" sz="1800" dirty="0">
              <a:effectLst/>
              <a:ea typeface="MS Mincho" panose="02020609040205080304" pitchFamily="49" charset="-128"/>
              <a:cs typeface="Times New Roman" panose="02020603050405020304" pitchFamily="18" charset="0"/>
            </a:endParaRPr>
          </a:p>
          <a:p>
            <a:pPr marL="214313" indent="-214313">
              <a:buFont typeface="Arial" panose="020B0604020202020204" pitchFamily="34" charset="0"/>
              <a:buChar char="•"/>
            </a:pPr>
            <a:endParaRPr lang="de-DE" sz="1800" dirty="0">
              <a:effectLst/>
              <a:ea typeface="MS Mincho" panose="02020609040205080304" pitchFamily="49" charset="-128"/>
              <a:cs typeface="Times New Roman" panose="02020603050405020304" pitchFamily="18" charset="0"/>
            </a:endParaRPr>
          </a:p>
          <a:p>
            <a:pPr marL="0" indent="0">
              <a:buNone/>
            </a:pPr>
            <a:endParaRPr lang="de-DE" sz="1800" dirty="0">
              <a:effectLst/>
              <a:latin typeface="Arial" panose="020B0604020202020204" pitchFamily="34" charset="0"/>
              <a:ea typeface="MS Mincho" panose="02020609040205080304" pitchFamily="49" charset="-128"/>
              <a:cs typeface="Times New Roman" panose="02020603050405020304" pitchFamily="18" charset="0"/>
            </a:endParaRPr>
          </a:p>
        </p:txBody>
      </p:sp>
      <p:sp>
        <p:nvSpPr>
          <p:cNvPr id="3" name="Datumsplatzhalter 2">
            <a:extLst>
              <a:ext uri="{FF2B5EF4-FFF2-40B4-BE49-F238E27FC236}">
                <a16:creationId xmlns:a16="http://schemas.microsoft.com/office/drawing/2014/main" id="{5700816A-897D-489F-8C81-4F54F4089E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76C87B-040B-4479-BF4C-E5DCFBBCCB9C}" type="datetime1">
              <a:rPr kumimoji="0" lang="de-D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04.04.2023</a:t>
            </a:fld>
            <a:r>
              <a:rPr kumimoji="0" lang="de-DE" sz="1200" b="0" i="0" u="none" strike="noStrike" kern="1200" cap="none" spc="0" normalizeH="0" baseline="0" noProof="0">
                <a:ln>
                  <a:noFill/>
                </a:ln>
                <a:solidFill>
                  <a:prstClr val="black">
                    <a:tint val="75000"/>
                  </a:prstClr>
                </a:solidFill>
                <a:effectLst/>
                <a:uLnTx/>
                <a:uFillTx/>
                <a:latin typeface="Arial"/>
                <a:ea typeface="+mn-ea"/>
                <a:cs typeface="+mn-cs"/>
              </a:rPr>
              <a:t> | Deutscher Weinbauverband e.V.</a:t>
            </a:r>
            <a:endParaRPr kumimoji="0" lang="de-D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Foliennummernplatzhalter 3">
            <a:extLst>
              <a:ext uri="{FF2B5EF4-FFF2-40B4-BE49-F238E27FC236}">
                <a16:creationId xmlns:a16="http://schemas.microsoft.com/office/drawing/2014/main" id="{3B4B1299-82AA-4E4C-A1EC-813DA1C9793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BB93B-79D3-4028-8911-E50FBEB47E67}" type="slidenum">
              <a:rPr kumimoji="0" lang="de-D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tint val="75000"/>
                </a:prstClr>
              </a:solidFill>
              <a:effectLst/>
              <a:uLnTx/>
              <a:uFillTx/>
              <a:latin typeface="Arial"/>
              <a:ea typeface="+mn-ea"/>
              <a:cs typeface="+mn-cs"/>
            </a:endParaRPr>
          </a:p>
        </p:txBody>
      </p:sp>
      <p:pic>
        <p:nvPicPr>
          <p:cNvPr id="7" name="Grafik 6">
            <a:extLst>
              <a:ext uri="{FF2B5EF4-FFF2-40B4-BE49-F238E27FC236}">
                <a16:creationId xmlns:a16="http://schemas.microsoft.com/office/drawing/2014/main" id="{3A6D4C1C-CE03-44A2-AAA5-433C05147B8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1790" y="3585450"/>
            <a:ext cx="1162050" cy="1162050"/>
          </a:xfrm>
          <a:prstGeom prst="rect">
            <a:avLst/>
          </a:prstGeom>
          <a:noFill/>
          <a:ln>
            <a:noFill/>
          </a:ln>
        </p:spPr>
      </p:pic>
    </p:spTree>
    <p:extLst>
      <p:ext uri="{BB962C8B-B14F-4D97-AF65-F5344CB8AC3E}">
        <p14:creationId xmlns:p14="http://schemas.microsoft.com/office/powerpoint/2010/main" val="77227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A8E8AD-F7F8-4E49-81B6-AAB424D01656}"/>
              </a:ext>
            </a:extLst>
          </p:cNvPr>
          <p:cNvSpPr>
            <a:spLocks noGrp="1"/>
          </p:cNvSpPr>
          <p:nvPr>
            <p:ph type="title"/>
          </p:nvPr>
        </p:nvSpPr>
        <p:spPr/>
        <p:txBody>
          <a:bodyPr/>
          <a:lstStyle/>
          <a:p>
            <a:r>
              <a:rPr lang="de-DE" dirty="0"/>
              <a:t>DWV-Leitlinien zum integrierten            Pflanzenschutz im Weinbau </a:t>
            </a:r>
          </a:p>
        </p:txBody>
      </p:sp>
      <p:sp>
        <p:nvSpPr>
          <p:cNvPr id="6" name="Inhaltsplatzhalter 5">
            <a:extLst>
              <a:ext uri="{FF2B5EF4-FFF2-40B4-BE49-F238E27FC236}">
                <a16:creationId xmlns:a16="http://schemas.microsoft.com/office/drawing/2014/main" id="{8863BF07-EF01-4648-8BEE-D4F55D8FE498}"/>
              </a:ext>
            </a:extLst>
          </p:cNvPr>
          <p:cNvSpPr>
            <a:spLocks noGrp="1"/>
          </p:cNvSpPr>
          <p:nvPr>
            <p:ph idx="1"/>
          </p:nvPr>
        </p:nvSpPr>
        <p:spPr>
          <a:xfrm>
            <a:off x="250824" y="1347787"/>
            <a:ext cx="8353623" cy="3246835"/>
          </a:xfrm>
        </p:spPr>
        <p:txBody>
          <a:bodyPr>
            <a:noAutofit/>
          </a:bodyPr>
          <a:lstStyle/>
          <a:p>
            <a:pPr algn="just">
              <a:spcBef>
                <a:spcPts val="0"/>
              </a:spcBef>
            </a:pPr>
            <a:r>
              <a:rPr lang="de-DE" sz="1600" dirty="0">
                <a:effectLst/>
                <a:ea typeface="MS Mincho" panose="02020609040205080304" pitchFamily="49" charset="-128"/>
                <a:cs typeface="Times New Roman" panose="02020603050405020304" pitchFamily="18" charset="0"/>
              </a:rPr>
              <a:t>Der Deutsche Weinbauverband (DWV) hat in Zusammenarbeit mit dem DLR Rheinpfalz eine Leitlinie zum integrierten Pflanzenschutz im Weinbau  entwickelt, um Berufsstand und weinbauliche Beratung bei der Umsetzung zu unterstützen</a:t>
            </a:r>
          </a:p>
          <a:p>
            <a:pPr algn="just">
              <a:spcBef>
                <a:spcPts val="0"/>
              </a:spcBef>
            </a:pPr>
            <a:r>
              <a:rPr lang="de-DE" sz="1600" dirty="0">
                <a:effectLst/>
                <a:ea typeface="MS Mincho" panose="02020609040205080304" pitchFamily="49" charset="-128"/>
                <a:cs typeface="Times New Roman" panose="02020603050405020304" pitchFamily="18" charset="0"/>
              </a:rPr>
              <a:t>Die Leitlinien unterstützen Praxis und Beratung bei der Umsetzung des integrierten Pflanzenschutzes in allen relevanten Bereichen. Sie enthalten sowohl bewährte Praktiken sowie alternative Methoden und neue Verfahren, die zu einer Verringerung der Anwendungsrisiken von Pflanzenschutzmitteln beitragen. </a:t>
            </a:r>
          </a:p>
          <a:p>
            <a:pPr algn="just">
              <a:spcBef>
                <a:spcPts val="0"/>
              </a:spcBef>
            </a:pPr>
            <a:r>
              <a:rPr lang="de-DE" sz="1600" dirty="0">
                <a:effectLst/>
                <a:ea typeface="MS Mincho" panose="02020609040205080304" pitchFamily="49" charset="-128"/>
                <a:cs typeface="Times New Roman" panose="02020603050405020304" pitchFamily="18" charset="0"/>
              </a:rPr>
              <a:t>Abrufbar auf der Webseite des NAP (</a:t>
            </a:r>
            <a:r>
              <a:rPr lang="de-DE" sz="1600" dirty="0"/>
              <a:t>Nationaler Aktionsplan zur nachhaltigen Anwendung von Pflanzenschutzmitteln) </a:t>
            </a:r>
            <a:r>
              <a:rPr lang="de-DE" sz="1600" dirty="0">
                <a:effectLst/>
                <a:ea typeface="MS Mincho" panose="02020609040205080304" pitchFamily="49" charset="-128"/>
                <a:cs typeface="Times New Roman" panose="02020603050405020304" pitchFamily="18" charset="0"/>
              </a:rPr>
              <a:t> unter „</a:t>
            </a:r>
            <a:r>
              <a:rPr lang="de-DE" sz="1600" u="sng" dirty="0">
                <a:solidFill>
                  <a:srgbClr val="0563C1"/>
                </a:solidFill>
                <a:effectLst/>
                <a:ea typeface="MS Mincho" panose="02020609040205080304" pitchFamily="49" charset="-128"/>
                <a:cs typeface="Times New Roman" panose="02020603050405020304" pitchFamily="18" charset="0"/>
                <a:hlinkClick r:id="rId3"/>
              </a:rPr>
              <a:t>Downloads</a:t>
            </a:r>
            <a:r>
              <a:rPr lang="de-DE" sz="1600" dirty="0">
                <a:effectLst/>
                <a:ea typeface="MS Mincho" panose="02020609040205080304" pitchFamily="49" charset="-128"/>
                <a:cs typeface="Times New Roman" panose="02020603050405020304" pitchFamily="18" charset="0"/>
              </a:rPr>
              <a:t>“ oder auf der </a:t>
            </a:r>
            <a:r>
              <a:rPr lang="de-DE" sz="1600" u="sng" dirty="0">
                <a:solidFill>
                  <a:srgbClr val="0563C1"/>
                </a:solidFill>
                <a:effectLst/>
                <a:ea typeface="MS Mincho" panose="02020609040205080304" pitchFamily="49" charset="-128"/>
                <a:cs typeface="Times New Roman" panose="02020603050405020304" pitchFamily="18" charset="0"/>
                <a:hlinkClick r:id="rId4"/>
              </a:rPr>
              <a:t>Homepage</a:t>
            </a:r>
            <a:r>
              <a:rPr lang="de-DE" sz="1600" dirty="0">
                <a:effectLst/>
                <a:ea typeface="MS Mincho" panose="02020609040205080304" pitchFamily="49" charset="-128"/>
                <a:cs typeface="Times New Roman" panose="02020603050405020304" pitchFamily="18" charset="0"/>
              </a:rPr>
              <a:t> des DWV. Die DWV-Geschäftsstelle </a:t>
            </a:r>
            <a:r>
              <a:rPr lang="de-DE" sz="1600" dirty="0">
                <a:ea typeface="MS Mincho" panose="02020609040205080304" pitchFamily="49" charset="-128"/>
                <a:cs typeface="Times New Roman" panose="02020603050405020304" pitchFamily="18" charset="0"/>
              </a:rPr>
              <a:t>hat </a:t>
            </a:r>
            <a:r>
              <a:rPr lang="de-DE" sz="1600" dirty="0">
                <a:effectLst/>
                <a:ea typeface="MS Mincho" panose="02020609040205080304" pitchFamily="49" charset="-128"/>
                <a:cs typeface="Times New Roman" panose="02020603050405020304" pitchFamily="18" charset="0"/>
              </a:rPr>
              <a:t>den Link zu den Leitlinien über das DWV-Fachorgan </a:t>
            </a:r>
            <a:r>
              <a:rPr lang="de-DE" sz="1600" dirty="0" err="1">
                <a:effectLst/>
                <a:ea typeface="MS Mincho" panose="02020609040205080304" pitchFamily="49" charset="-128"/>
                <a:cs typeface="Times New Roman" panose="02020603050405020304" pitchFamily="18" charset="0"/>
              </a:rPr>
              <a:t>ddw</a:t>
            </a:r>
            <a:r>
              <a:rPr lang="de-DE" sz="1600" dirty="0">
                <a:effectLst/>
                <a:ea typeface="MS Mincho" panose="02020609040205080304" pitchFamily="49" charset="-128"/>
                <a:cs typeface="Times New Roman" panose="02020603050405020304" pitchFamily="18" charset="0"/>
              </a:rPr>
              <a:t> und per </a:t>
            </a:r>
            <a:r>
              <a:rPr lang="de-DE" sz="1600" b="1" dirty="0">
                <a:effectLst/>
                <a:ea typeface="MS Mincho" panose="02020609040205080304" pitchFamily="49" charset="-128"/>
                <a:cs typeface="Times New Roman" panose="02020603050405020304" pitchFamily="18" charset="0"/>
              </a:rPr>
              <a:t>Postkarte mit QR-Code </a:t>
            </a:r>
            <a:r>
              <a:rPr lang="de-DE" sz="1600" dirty="0">
                <a:effectLst/>
                <a:ea typeface="MS Mincho" panose="02020609040205080304" pitchFamily="49" charset="-128"/>
                <a:cs typeface="Times New Roman" panose="02020603050405020304" pitchFamily="18" charset="0"/>
              </a:rPr>
              <a:t>kommuniziert. </a:t>
            </a:r>
            <a:endParaRPr lang="de-DE" sz="1600" dirty="0"/>
          </a:p>
        </p:txBody>
      </p:sp>
      <p:sp>
        <p:nvSpPr>
          <p:cNvPr id="3" name="Datumsplatzhalter 2">
            <a:extLst>
              <a:ext uri="{FF2B5EF4-FFF2-40B4-BE49-F238E27FC236}">
                <a16:creationId xmlns:a16="http://schemas.microsoft.com/office/drawing/2014/main" id="{5700816A-897D-489F-8C81-4F54F4089E45}"/>
              </a:ext>
            </a:extLst>
          </p:cNvPr>
          <p:cNvSpPr>
            <a:spLocks noGrp="1"/>
          </p:cNvSpPr>
          <p:nvPr>
            <p:ph type="dt" sz="half" idx="10"/>
          </p:nvPr>
        </p:nvSpPr>
        <p:spPr/>
        <p:txBody>
          <a:bodyPr/>
          <a:lstStyle/>
          <a:p>
            <a:fld id="{2676C87B-040B-4479-BF4C-E5DCFBBCCB9C}" type="datetime1">
              <a:rPr lang="de-DE" smtClean="0"/>
              <a:pPr/>
              <a:t>04.04.2023</a:t>
            </a:fld>
            <a:r>
              <a:rPr lang="de-DE" dirty="0"/>
              <a:t> | Deutscher Weinbauverband e.V.</a:t>
            </a:r>
          </a:p>
        </p:txBody>
      </p:sp>
      <p:sp>
        <p:nvSpPr>
          <p:cNvPr id="4" name="Foliennummernplatzhalter 3">
            <a:extLst>
              <a:ext uri="{FF2B5EF4-FFF2-40B4-BE49-F238E27FC236}">
                <a16:creationId xmlns:a16="http://schemas.microsoft.com/office/drawing/2014/main" id="{3B4B1299-82AA-4E4C-A1EC-813DA1C97930}"/>
              </a:ext>
            </a:extLst>
          </p:cNvPr>
          <p:cNvSpPr>
            <a:spLocks noGrp="1"/>
          </p:cNvSpPr>
          <p:nvPr>
            <p:ph type="sldNum" sz="quarter" idx="11"/>
          </p:nvPr>
        </p:nvSpPr>
        <p:spPr/>
        <p:txBody>
          <a:bodyPr/>
          <a:lstStyle/>
          <a:p>
            <a:fld id="{9E5BB93B-79D3-4028-8911-E50FBEB47E67}" type="slidenum">
              <a:rPr lang="de-DE" smtClean="0"/>
              <a:t>16</a:t>
            </a:fld>
            <a:endParaRPr lang="de-DE"/>
          </a:p>
        </p:txBody>
      </p:sp>
      <p:pic>
        <p:nvPicPr>
          <p:cNvPr id="12" name="Grafik 11">
            <a:extLst>
              <a:ext uri="{FF2B5EF4-FFF2-40B4-BE49-F238E27FC236}">
                <a16:creationId xmlns:a16="http://schemas.microsoft.com/office/drawing/2014/main" id="{E1DE0B76-23EE-4B60-A5E6-D6F5904F195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367105" y="262572"/>
            <a:ext cx="1085215" cy="1085215"/>
          </a:xfrm>
          <a:prstGeom prst="rect">
            <a:avLst/>
          </a:prstGeom>
          <a:noFill/>
        </p:spPr>
      </p:pic>
    </p:spTree>
    <p:extLst>
      <p:ext uri="{BB962C8B-B14F-4D97-AF65-F5344CB8AC3E}">
        <p14:creationId xmlns:p14="http://schemas.microsoft.com/office/powerpoint/2010/main" val="2166702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A8E8AD-F7F8-4E49-81B6-AAB424D01656}"/>
              </a:ext>
            </a:extLst>
          </p:cNvPr>
          <p:cNvSpPr>
            <a:spLocks noGrp="1"/>
          </p:cNvSpPr>
          <p:nvPr>
            <p:ph type="title"/>
          </p:nvPr>
        </p:nvSpPr>
        <p:spPr/>
        <p:txBody>
          <a:bodyPr/>
          <a:lstStyle/>
          <a:p>
            <a:r>
              <a:rPr lang="de-DE" dirty="0"/>
              <a:t>DWV-Forderung: Bioweinbau zukunftsfähig machen </a:t>
            </a:r>
          </a:p>
        </p:txBody>
      </p:sp>
      <p:sp>
        <p:nvSpPr>
          <p:cNvPr id="6" name="Inhaltsplatzhalter 5">
            <a:extLst>
              <a:ext uri="{FF2B5EF4-FFF2-40B4-BE49-F238E27FC236}">
                <a16:creationId xmlns:a16="http://schemas.microsoft.com/office/drawing/2014/main" id="{8863BF07-EF01-4648-8BEE-D4F55D8FE498}"/>
              </a:ext>
            </a:extLst>
          </p:cNvPr>
          <p:cNvSpPr>
            <a:spLocks noGrp="1"/>
          </p:cNvSpPr>
          <p:nvPr>
            <p:ph idx="1"/>
          </p:nvPr>
        </p:nvSpPr>
        <p:spPr>
          <a:xfrm>
            <a:off x="250824" y="1347787"/>
            <a:ext cx="8641656" cy="3246835"/>
          </a:xfrm>
        </p:spPr>
        <p:txBody>
          <a:bodyPr>
            <a:noAutofit/>
          </a:bodyPr>
          <a:lstStyle/>
          <a:p>
            <a:pPr marL="0" indent="0">
              <a:buNone/>
            </a:pPr>
            <a:r>
              <a:rPr lang="de-DE" sz="1600" u="sng" dirty="0">
                <a:effectLst/>
                <a:latin typeface="Arial" panose="020B0604020202020204" pitchFamily="34" charset="0"/>
                <a:ea typeface="MS Mincho" panose="02020609040205080304" pitchFamily="49" charset="-128"/>
                <a:cs typeface="Times New Roman" panose="02020603050405020304" pitchFamily="18" charset="0"/>
              </a:rPr>
              <a:t>30 % Bioweinbau ab 2030 - aber kein ausreichender Werkzeugkasten – DWV- Forderungen:    </a:t>
            </a:r>
          </a:p>
          <a:p>
            <a:pPr marL="342900" lvl="0" indent="-342900">
              <a:buFont typeface="Symbol" panose="05050102010706020507" pitchFamily="18" charset="2"/>
              <a:buChar char=""/>
            </a:pPr>
            <a:r>
              <a:rPr lang="de-DE" sz="1600" dirty="0">
                <a:effectLst/>
                <a:latin typeface="Arial" panose="020B0604020202020204" pitchFamily="34" charset="0"/>
                <a:ea typeface="MS Mincho" panose="02020609040205080304" pitchFamily="49" charset="-128"/>
                <a:cs typeface="Times New Roman" panose="02020603050405020304" pitchFamily="18" charset="0"/>
              </a:rPr>
              <a:t>sinnvolle Ergänzung der Handlungsoptionen des Ökoweinbaus im PS notwendig</a:t>
            </a:r>
          </a:p>
          <a:p>
            <a:pPr marL="342900" lvl="0" indent="-342900">
              <a:buFont typeface="Symbol" panose="05050102010706020507" pitchFamily="18" charset="2"/>
              <a:buChar char=""/>
            </a:pPr>
            <a:r>
              <a:rPr lang="de-DE" sz="1600" dirty="0">
                <a:effectLst/>
                <a:latin typeface="Arial" panose="020B0604020202020204" pitchFamily="34" charset="0"/>
                <a:ea typeface="MS Mincho" panose="02020609040205080304" pitchFamily="49" charset="-128"/>
                <a:cs typeface="Times New Roman" panose="02020603050405020304" pitchFamily="18" charset="0"/>
              </a:rPr>
              <a:t>limitierte und zeitlich begrenzte oder an klimatische Bedingungen geknüpfte </a:t>
            </a:r>
            <a:r>
              <a:rPr lang="de-DE" sz="1600" b="1" dirty="0">
                <a:effectLst/>
                <a:latin typeface="Arial" panose="020B0604020202020204" pitchFamily="34" charset="0"/>
                <a:ea typeface="MS Mincho" panose="02020609040205080304" pitchFamily="49" charset="-128"/>
                <a:cs typeface="Times New Roman" panose="02020603050405020304" pitchFamily="18" charset="0"/>
              </a:rPr>
              <a:t>Zulassung von Phosphonaten</a:t>
            </a:r>
            <a:r>
              <a:rPr lang="de-DE" sz="1600" dirty="0">
                <a:effectLst/>
                <a:latin typeface="Arial" panose="020B0604020202020204" pitchFamily="34" charset="0"/>
                <a:ea typeface="MS Mincho" panose="02020609040205080304" pitchFamily="49" charset="-128"/>
                <a:cs typeface="Times New Roman" panose="02020603050405020304" pitchFamily="18" charset="0"/>
              </a:rPr>
              <a:t> im Ökoweinbau erforderlich. </a:t>
            </a:r>
          </a:p>
          <a:p>
            <a:pPr marL="342900" lvl="0" indent="-342900">
              <a:buFont typeface="Symbol" panose="05050102010706020507" pitchFamily="18" charset="2"/>
              <a:buChar char=""/>
            </a:pPr>
            <a:r>
              <a:rPr lang="de-DE" sz="1600" dirty="0">
                <a:effectLst/>
                <a:latin typeface="Arial" panose="020B0604020202020204" pitchFamily="34" charset="0"/>
                <a:ea typeface="MS Mincho" panose="02020609040205080304" pitchFamily="49" charset="-128"/>
                <a:cs typeface="Times New Roman" panose="02020603050405020304" pitchFamily="18" charset="0"/>
              </a:rPr>
              <a:t>Gleichzeitig </a:t>
            </a:r>
            <a:r>
              <a:rPr lang="de-DE" sz="1600" dirty="0">
                <a:latin typeface="Arial" panose="020B0604020202020204" pitchFamily="34" charset="0"/>
                <a:ea typeface="MS Mincho" panose="02020609040205080304" pitchFamily="49" charset="-128"/>
                <a:cs typeface="Times New Roman" panose="02020603050405020304" pitchFamily="18" charset="0"/>
              </a:rPr>
              <a:t>= </a:t>
            </a:r>
            <a:r>
              <a:rPr lang="de-DE" sz="1600" dirty="0">
                <a:effectLst/>
                <a:latin typeface="Arial" panose="020B0604020202020204" pitchFamily="34" charset="0"/>
                <a:ea typeface="MS Mincho" panose="02020609040205080304" pitchFamily="49" charset="-128"/>
                <a:cs typeface="Times New Roman" panose="02020603050405020304" pitchFamily="18" charset="0"/>
              </a:rPr>
              <a:t>Beitrag zur Kupferoptimierung und -minimierung.</a:t>
            </a:r>
          </a:p>
          <a:p>
            <a:pPr marL="342900" lvl="0" indent="-342900">
              <a:buFont typeface="Symbol" panose="05050102010706020507" pitchFamily="18" charset="2"/>
              <a:buChar char=""/>
            </a:pPr>
            <a:r>
              <a:rPr lang="de-DE" sz="1600" dirty="0">
                <a:effectLst/>
                <a:latin typeface="Arial" panose="020B0604020202020204" pitchFamily="34" charset="0"/>
                <a:ea typeface="MS Mincho" panose="02020609040205080304" pitchFamily="49" charset="-128"/>
                <a:cs typeface="Times New Roman" panose="02020603050405020304" pitchFamily="18" charset="0"/>
              </a:rPr>
              <a:t>Boden- und Pflanzenschutz, sowie die ökonomische und ökologische Nachhaltigkeit für die Betriebe und die Umwelt sind in Einklang zu bringen</a:t>
            </a:r>
          </a:p>
          <a:p>
            <a:pPr lvl="0">
              <a:buFont typeface="Symbol" panose="05050102010706020507" pitchFamily="18" charset="2"/>
              <a:buChar char=""/>
            </a:pPr>
            <a:r>
              <a:rPr lang="de-DE" sz="1600" b="1" dirty="0">
                <a:effectLst/>
                <a:latin typeface="Arial" panose="020B0604020202020204" pitchFamily="34" charset="0"/>
                <a:ea typeface="MS Mincho" panose="02020609040205080304" pitchFamily="49" charset="-128"/>
                <a:cs typeface="Times New Roman" panose="02020603050405020304" pitchFamily="18" charset="0"/>
              </a:rPr>
              <a:t>DWV-Aktionen</a:t>
            </a:r>
            <a:r>
              <a:rPr lang="de-DE" sz="1600" b="1" dirty="0">
                <a:latin typeface="Arial" panose="020B0604020202020204" pitchFamily="34" charset="0"/>
                <a:ea typeface="MS Mincho" panose="02020609040205080304" pitchFamily="49" charset="-128"/>
                <a:cs typeface="Times New Roman" panose="02020603050405020304" pitchFamily="18" charset="0"/>
              </a:rPr>
              <a:t>: Donauraumtagung: Gemeinsame </a:t>
            </a:r>
            <a:r>
              <a:rPr lang="de-DE" sz="1600" b="1" dirty="0">
                <a:effectLst/>
                <a:latin typeface="Arial" panose="020B0604020202020204" pitchFamily="34" charset="0"/>
                <a:ea typeface="MS Mincho" panose="02020609040205080304" pitchFamily="49" charset="-128"/>
                <a:cs typeface="Times New Roman" panose="02020603050405020304" pitchFamily="18" charset="0"/>
              </a:rPr>
              <a:t>Resolution zur Weiterentwicklung des Öko-Weinbaus Mitunterzeichner: </a:t>
            </a:r>
            <a:r>
              <a:rPr lang="de-DE" sz="1600" b="1" dirty="0" err="1">
                <a:effectLst/>
                <a:latin typeface="Arial" panose="020B0604020202020204" pitchFamily="34" charset="0"/>
                <a:ea typeface="MS Mincho" panose="02020609040205080304" pitchFamily="49" charset="-128"/>
                <a:cs typeface="Times New Roman" panose="02020603050405020304" pitchFamily="18" charset="0"/>
              </a:rPr>
              <a:t>Ecovin</a:t>
            </a:r>
            <a:r>
              <a:rPr lang="de-DE" sz="1600" b="1" dirty="0">
                <a:effectLst/>
                <a:latin typeface="Arial" panose="020B0604020202020204" pitchFamily="34" charset="0"/>
                <a:ea typeface="MS Mincho" panose="02020609040205080304" pitchFamily="49" charset="-128"/>
                <a:cs typeface="Times New Roman" panose="02020603050405020304" pitchFamily="18" charset="0"/>
              </a:rPr>
              <a:t> DE + CZ, </a:t>
            </a:r>
            <a:r>
              <a:rPr lang="de-DE" sz="1600" b="1" dirty="0" err="1">
                <a:effectLst/>
                <a:latin typeface="Arial" panose="020B0604020202020204" pitchFamily="34" charset="0"/>
                <a:ea typeface="MS Mincho" panose="02020609040205080304" pitchFamily="49" charset="-128"/>
                <a:cs typeface="Times New Roman" panose="02020603050405020304" pitchFamily="18" charset="0"/>
              </a:rPr>
              <a:t>PiWi</a:t>
            </a:r>
            <a:r>
              <a:rPr lang="de-DE" sz="1600" b="1" dirty="0">
                <a:effectLst/>
                <a:latin typeface="Arial" panose="020B0604020202020204" pitchFamily="34" charset="0"/>
                <a:ea typeface="MS Mincho" panose="02020609040205080304" pitchFamily="49" charset="-128"/>
                <a:cs typeface="Times New Roman" panose="02020603050405020304" pitchFamily="18" charset="0"/>
              </a:rPr>
              <a:t> International, Bioland, Weinbauverbände Österreich, Tschechien, Ungarn / AREV-Tagung  / Projekt </a:t>
            </a:r>
            <a:r>
              <a:rPr lang="de-DE" sz="1600" b="1" dirty="0" err="1">
                <a:effectLst/>
                <a:latin typeface="Arial" panose="020B0604020202020204" pitchFamily="34" charset="0"/>
                <a:ea typeface="MS Mincho" panose="02020609040205080304" pitchFamily="49" charset="-128"/>
                <a:cs typeface="Times New Roman" panose="02020603050405020304" pitchFamily="18" charset="0"/>
              </a:rPr>
              <a:t>Vitifit</a:t>
            </a:r>
            <a:r>
              <a:rPr lang="de-DE" sz="1600" b="1" dirty="0">
                <a:effectLst/>
                <a:latin typeface="Arial" panose="020B0604020202020204" pitchFamily="34" charset="0"/>
                <a:ea typeface="MS Mincho" panose="02020609040205080304" pitchFamily="49" charset="-128"/>
                <a:cs typeface="Times New Roman" panose="02020603050405020304" pitchFamily="18" charset="0"/>
              </a:rPr>
              <a:t> / Diskussionen BMEL+ EU-Dachverbände / Veranstaltungen mit BAWÜ mit KOM + EP</a:t>
            </a:r>
            <a:endParaRPr lang="de-DE" sz="1600" dirty="0">
              <a:effectLst/>
              <a:latin typeface="Arial" panose="020B0604020202020204" pitchFamily="34" charset="0"/>
              <a:ea typeface="MS Mincho" panose="02020609040205080304" pitchFamily="49" charset="-128"/>
              <a:cs typeface="Times New Roman" panose="02020603050405020304" pitchFamily="18" charset="0"/>
            </a:endParaRPr>
          </a:p>
        </p:txBody>
      </p:sp>
      <p:sp>
        <p:nvSpPr>
          <p:cNvPr id="3" name="Datumsplatzhalter 2">
            <a:extLst>
              <a:ext uri="{FF2B5EF4-FFF2-40B4-BE49-F238E27FC236}">
                <a16:creationId xmlns:a16="http://schemas.microsoft.com/office/drawing/2014/main" id="{5700816A-897D-489F-8C81-4F54F4089E45}"/>
              </a:ext>
            </a:extLst>
          </p:cNvPr>
          <p:cNvSpPr>
            <a:spLocks noGrp="1"/>
          </p:cNvSpPr>
          <p:nvPr>
            <p:ph type="dt" sz="half" idx="10"/>
          </p:nvPr>
        </p:nvSpPr>
        <p:spPr/>
        <p:txBody>
          <a:bodyPr/>
          <a:lstStyle/>
          <a:p>
            <a:fld id="{2676C87B-040B-4479-BF4C-E5DCFBBCCB9C}" type="datetime1">
              <a:rPr lang="de-DE" smtClean="0"/>
              <a:pPr/>
              <a:t>04.04.2023</a:t>
            </a:fld>
            <a:r>
              <a:rPr lang="de-DE" dirty="0"/>
              <a:t> | Deutscher Weinbauverband e.V.</a:t>
            </a:r>
          </a:p>
        </p:txBody>
      </p:sp>
      <p:sp>
        <p:nvSpPr>
          <p:cNvPr id="4" name="Foliennummernplatzhalter 3">
            <a:extLst>
              <a:ext uri="{FF2B5EF4-FFF2-40B4-BE49-F238E27FC236}">
                <a16:creationId xmlns:a16="http://schemas.microsoft.com/office/drawing/2014/main" id="{3B4B1299-82AA-4E4C-A1EC-813DA1C97930}"/>
              </a:ext>
            </a:extLst>
          </p:cNvPr>
          <p:cNvSpPr>
            <a:spLocks noGrp="1"/>
          </p:cNvSpPr>
          <p:nvPr>
            <p:ph type="sldNum" sz="quarter" idx="11"/>
          </p:nvPr>
        </p:nvSpPr>
        <p:spPr/>
        <p:txBody>
          <a:bodyPr/>
          <a:lstStyle/>
          <a:p>
            <a:fld id="{9E5BB93B-79D3-4028-8911-E50FBEB47E67}" type="slidenum">
              <a:rPr lang="de-DE" smtClean="0"/>
              <a:t>17</a:t>
            </a:fld>
            <a:endParaRPr lang="de-DE"/>
          </a:p>
        </p:txBody>
      </p:sp>
    </p:spTree>
    <p:extLst>
      <p:ext uri="{BB962C8B-B14F-4D97-AF65-F5344CB8AC3E}">
        <p14:creationId xmlns:p14="http://schemas.microsoft.com/office/powerpoint/2010/main" val="1140386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2A9B8E-E3B8-3481-3872-FBA4F63C2484}"/>
              </a:ext>
            </a:extLst>
          </p:cNvPr>
          <p:cNvSpPr>
            <a:spLocks noGrp="1"/>
          </p:cNvSpPr>
          <p:nvPr>
            <p:ph type="title"/>
          </p:nvPr>
        </p:nvSpPr>
        <p:spPr/>
        <p:txBody>
          <a:bodyPr/>
          <a:lstStyle/>
          <a:p>
            <a:r>
              <a:rPr lang="de-DE" dirty="0"/>
              <a:t>	</a:t>
            </a:r>
            <a:br>
              <a:rPr lang="de-DE" sz="2400" dirty="0">
                <a:effectLst/>
                <a:ea typeface="Calibri" panose="020F0502020204030204" pitchFamily="34" charset="0"/>
              </a:rPr>
            </a:br>
            <a:endParaRPr lang="de-DE" dirty="0"/>
          </a:p>
        </p:txBody>
      </p:sp>
      <p:sp>
        <p:nvSpPr>
          <p:cNvPr id="3" name="Inhaltsplatzhalter 2">
            <a:extLst>
              <a:ext uri="{FF2B5EF4-FFF2-40B4-BE49-F238E27FC236}">
                <a16:creationId xmlns:a16="http://schemas.microsoft.com/office/drawing/2014/main" id="{32E37770-A8ED-B490-C472-AAE4D7D2FA2D}"/>
              </a:ext>
            </a:extLst>
          </p:cNvPr>
          <p:cNvSpPr>
            <a:spLocks noGrp="1"/>
          </p:cNvSpPr>
          <p:nvPr>
            <p:ph idx="1"/>
          </p:nvPr>
        </p:nvSpPr>
        <p:spPr>
          <a:xfrm>
            <a:off x="611560" y="1347787"/>
            <a:ext cx="8064896" cy="3246835"/>
          </a:xfrm>
        </p:spPr>
        <p:txBody>
          <a:bodyPr/>
          <a:lstStyle/>
          <a:p>
            <a:pPr marL="0" indent="0">
              <a:buNone/>
            </a:pPr>
            <a:endParaRPr lang="de-DE" dirty="0"/>
          </a:p>
          <a:p>
            <a:pPr marL="0" indent="0">
              <a:buNone/>
            </a:pPr>
            <a:endParaRPr lang="de-DE" dirty="0"/>
          </a:p>
          <a:p>
            <a:pPr marL="0" indent="0">
              <a:buNone/>
            </a:pPr>
            <a:endParaRPr lang="de-DE" dirty="0"/>
          </a:p>
          <a:p>
            <a:pPr marL="0" indent="0">
              <a:buNone/>
            </a:pPr>
            <a:r>
              <a:rPr kumimoji="0" lang="de-DE" sz="2400" b="1" i="0" u="none" strike="noStrike" kern="1200" cap="none" spc="0" normalizeH="0" baseline="0" noProof="0" dirty="0">
                <a:ln>
                  <a:noFill/>
                </a:ln>
                <a:solidFill>
                  <a:srgbClr val="7C2C3E"/>
                </a:solidFill>
                <a:effectLst/>
                <a:uLnTx/>
                <a:uFillTx/>
                <a:latin typeface="Arial"/>
                <a:ea typeface="Calibri" panose="020F0502020204030204" pitchFamily="34" charset="0"/>
                <a:cs typeface="+mj-cs"/>
              </a:rPr>
              <a:t>Alkoholpolitik: Gesundheits- und Warnhinweise</a:t>
            </a:r>
            <a:endParaRPr lang="de-DE" b="1" dirty="0"/>
          </a:p>
        </p:txBody>
      </p:sp>
      <p:sp>
        <p:nvSpPr>
          <p:cNvPr id="4" name="Datumsplatzhalter 3">
            <a:extLst>
              <a:ext uri="{FF2B5EF4-FFF2-40B4-BE49-F238E27FC236}">
                <a16:creationId xmlns:a16="http://schemas.microsoft.com/office/drawing/2014/main" id="{54A9B1AB-DFAB-3F43-087B-04FA7DEB21DC}"/>
              </a:ext>
            </a:extLst>
          </p:cNvPr>
          <p:cNvSpPr>
            <a:spLocks noGrp="1"/>
          </p:cNvSpPr>
          <p:nvPr>
            <p:ph type="dt" sz="half" idx="10"/>
          </p:nvPr>
        </p:nvSpPr>
        <p:spPr/>
        <p:txBody>
          <a:bodyPr/>
          <a:lstStyle/>
          <a:p>
            <a:fld id="{11AF6860-1DF3-4E2D-823F-C9A499D653AB}" type="datetime1">
              <a:rPr lang="de-DE" smtClean="0"/>
              <a:pPr/>
              <a:t>04.04.2023</a:t>
            </a:fld>
            <a:r>
              <a:rPr lang="de-DE" dirty="0"/>
              <a:t> | Deutscher Weinbauverband e.V.</a:t>
            </a:r>
          </a:p>
        </p:txBody>
      </p:sp>
      <p:sp>
        <p:nvSpPr>
          <p:cNvPr id="5" name="Foliennummernplatzhalter 4">
            <a:extLst>
              <a:ext uri="{FF2B5EF4-FFF2-40B4-BE49-F238E27FC236}">
                <a16:creationId xmlns:a16="http://schemas.microsoft.com/office/drawing/2014/main" id="{A401CEC2-268F-6BE5-BA3B-387DBE1EE58E}"/>
              </a:ext>
            </a:extLst>
          </p:cNvPr>
          <p:cNvSpPr>
            <a:spLocks noGrp="1"/>
          </p:cNvSpPr>
          <p:nvPr>
            <p:ph type="sldNum" sz="quarter" idx="11"/>
          </p:nvPr>
        </p:nvSpPr>
        <p:spPr/>
        <p:txBody>
          <a:bodyPr/>
          <a:lstStyle/>
          <a:p>
            <a:fld id="{9E5BB93B-79D3-4028-8911-E50FBEB47E67}" type="slidenum">
              <a:rPr lang="de-DE" smtClean="0"/>
              <a:t>18</a:t>
            </a:fld>
            <a:endParaRPr lang="de-DE"/>
          </a:p>
        </p:txBody>
      </p:sp>
    </p:spTree>
    <p:extLst>
      <p:ext uri="{BB962C8B-B14F-4D97-AF65-F5344CB8AC3E}">
        <p14:creationId xmlns:p14="http://schemas.microsoft.com/office/powerpoint/2010/main" val="3166462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C69583-2AE3-64DC-5399-0A090E8B0D71}"/>
              </a:ext>
            </a:extLst>
          </p:cNvPr>
          <p:cNvSpPr>
            <a:spLocks noGrp="1"/>
          </p:cNvSpPr>
          <p:nvPr>
            <p:ph type="title"/>
          </p:nvPr>
        </p:nvSpPr>
        <p:spPr/>
        <p:txBody>
          <a:bodyPr/>
          <a:lstStyle/>
          <a:p>
            <a:r>
              <a:rPr lang="de-DE" dirty="0"/>
              <a:t>Ausgangspunkt: </a:t>
            </a:r>
            <a:br>
              <a:rPr lang="de-DE" dirty="0"/>
            </a:br>
            <a:r>
              <a:rPr lang="de-DE" dirty="0"/>
              <a:t>Der europäische Plan zur Krebsbekämpfung</a:t>
            </a:r>
          </a:p>
        </p:txBody>
      </p:sp>
      <p:sp>
        <p:nvSpPr>
          <p:cNvPr id="3" name="Inhaltsplatzhalter 2">
            <a:extLst>
              <a:ext uri="{FF2B5EF4-FFF2-40B4-BE49-F238E27FC236}">
                <a16:creationId xmlns:a16="http://schemas.microsoft.com/office/drawing/2014/main" id="{14EF20A3-9E0A-0215-D72E-121AC671E72C}"/>
              </a:ext>
            </a:extLst>
          </p:cNvPr>
          <p:cNvSpPr>
            <a:spLocks noGrp="1"/>
          </p:cNvSpPr>
          <p:nvPr>
            <p:ph idx="1"/>
          </p:nvPr>
        </p:nvSpPr>
        <p:spPr>
          <a:xfrm>
            <a:off x="179513" y="1347787"/>
            <a:ext cx="8856984" cy="3246835"/>
          </a:xfrm>
        </p:spPr>
        <p:txBody>
          <a:bodyPr>
            <a:normAutofit fontScale="92500"/>
          </a:bodyPr>
          <a:lstStyle/>
          <a:p>
            <a:r>
              <a:rPr lang="de-DE" b="1" dirty="0">
                <a:latin typeface="Arial" panose="020B0604020202020204" pitchFamily="34" charset="0"/>
                <a:cs typeface="Arial" panose="020B0604020202020204" pitchFamily="34" charset="0"/>
              </a:rPr>
              <a:t>Anfang </a:t>
            </a:r>
            <a:r>
              <a:rPr lang="en-BE" sz="1800" b="1" dirty="0">
                <a:solidFill>
                  <a:schemeClr val="tx1"/>
                </a:solidFill>
                <a:latin typeface="Arial" panose="020B0604020202020204" pitchFamily="34" charset="0"/>
                <a:cs typeface="Arial" panose="020B0604020202020204" pitchFamily="34" charset="0"/>
              </a:rPr>
              <a:t>2021:</a:t>
            </a:r>
            <a:r>
              <a:rPr lang="de-DE" sz="1800" b="1" dirty="0">
                <a:solidFill>
                  <a:schemeClr val="tx1"/>
                </a:solidFill>
                <a:latin typeface="Arial" panose="020B0604020202020204" pitchFamily="34" charset="0"/>
                <a:cs typeface="Arial" panose="020B0604020202020204" pitchFamily="34" charset="0"/>
              </a:rPr>
              <a:t> </a:t>
            </a:r>
            <a:r>
              <a:rPr lang="de-DE" sz="1800" dirty="0">
                <a:solidFill>
                  <a:schemeClr val="tx1"/>
                </a:solidFill>
                <a:latin typeface="Arial" panose="020B0604020202020204" pitchFamily="34" charset="0"/>
                <a:cs typeface="Arial" panose="020B0604020202020204" pitchFamily="34" charset="0"/>
              </a:rPr>
              <a:t>Leitinitiative „Der europäische Plan zur Krebsbekämpfung (EBCP)“ zur Unterstützung der MS bei der Verbesserung der Krebsbekämpfung und -versorgung. </a:t>
            </a:r>
          </a:p>
          <a:p>
            <a:pPr lvl="1"/>
            <a:r>
              <a:rPr lang="de-DE" sz="1400" dirty="0">
                <a:solidFill>
                  <a:schemeClr val="tx1"/>
                </a:solidFill>
                <a:latin typeface="Arial" panose="020B0604020202020204" pitchFamily="34" charset="0"/>
                <a:cs typeface="Arial" panose="020B0604020202020204" pitchFamily="34" charset="0"/>
              </a:rPr>
              <a:t>Im Jahr 2016 war </a:t>
            </a:r>
            <a:r>
              <a:rPr lang="de-DE" sz="1400" b="1" dirty="0">
                <a:solidFill>
                  <a:schemeClr val="tx1"/>
                </a:solidFill>
                <a:latin typeface="Arial" panose="020B0604020202020204" pitchFamily="34" charset="0"/>
                <a:cs typeface="Arial" panose="020B0604020202020204" pitchFamily="34" charset="0"/>
              </a:rPr>
              <a:t>Krebs mit einem Anteil von 29 % die Hauptursache für alkoholbedingte Todesfälle</a:t>
            </a:r>
            <a:r>
              <a:rPr lang="de-DE" sz="1400" dirty="0">
                <a:solidFill>
                  <a:schemeClr val="tx1"/>
                </a:solidFill>
                <a:latin typeface="Arial" panose="020B0604020202020204" pitchFamily="34" charset="0"/>
                <a:cs typeface="Arial" panose="020B0604020202020204" pitchFamily="34" charset="0"/>
              </a:rPr>
              <a:t>, gefolgt von Leberzirrhose (20 %), Herz-Kreislauf-Erkrankungen (19 %) und Verletzungen (18 %).</a:t>
            </a:r>
          </a:p>
          <a:p>
            <a:pPr marL="457200" lvl="1" indent="0">
              <a:buNone/>
            </a:pPr>
            <a:endParaRPr lang="en-BE" sz="1400" dirty="0">
              <a:solidFill>
                <a:schemeClr val="tx1"/>
              </a:solidFill>
              <a:latin typeface="Arial" panose="020B0604020202020204" pitchFamily="34" charset="0"/>
              <a:cs typeface="Arial" panose="020B0604020202020204" pitchFamily="34" charset="0"/>
            </a:endParaRPr>
          </a:p>
          <a:p>
            <a:r>
              <a:rPr lang="de-DE" sz="1800" b="1" dirty="0">
                <a:solidFill>
                  <a:schemeClr val="tx1"/>
                </a:solidFill>
                <a:latin typeface="Arial" panose="020B0604020202020204" pitchFamily="34" charset="0"/>
                <a:cs typeface="Arial" panose="020B0604020202020204" pitchFamily="34" charset="0"/>
              </a:rPr>
              <a:t>Ziel</a:t>
            </a:r>
            <a:r>
              <a:rPr lang="de-DE" sz="1800" dirty="0">
                <a:solidFill>
                  <a:schemeClr val="tx1"/>
                </a:solidFill>
                <a:latin typeface="Arial" panose="020B0604020202020204" pitchFamily="34" charset="0"/>
                <a:cs typeface="Arial" panose="020B0604020202020204" pitchFamily="34" charset="0"/>
              </a:rPr>
              <a:t>: Erreichen einer relativen Verringerung des schädlichen Alkoholkonsums um min. 10 % bis 2025</a:t>
            </a:r>
            <a:endParaRPr lang="en-BE" sz="1800" dirty="0">
              <a:solidFill>
                <a:schemeClr val="tx1"/>
              </a:solidFill>
              <a:effectLst/>
              <a:latin typeface="Arial" panose="020B0604020202020204" pitchFamily="34" charset="0"/>
              <a:cs typeface="Arial" panose="020B0604020202020204" pitchFamily="34" charset="0"/>
            </a:endParaRPr>
          </a:p>
          <a:p>
            <a:pPr marL="0" indent="0">
              <a:buNone/>
            </a:pPr>
            <a:endParaRPr lang="en-BE" sz="1800" dirty="0">
              <a:solidFill>
                <a:schemeClr val="tx1"/>
              </a:solidFill>
              <a:effectLst/>
              <a:latin typeface="Arial" panose="020B0604020202020204" pitchFamily="34" charset="0"/>
              <a:cs typeface="Arial" panose="020B0604020202020204" pitchFamily="34" charset="0"/>
            </a:endParaRPr>
          </a:p>
          <a:p>
            <a:r>
              <a:rPr lang="de-DE" sz="1800" dirty="0">
                <a:solidFill>
                  <a:schemeClr val="tx1"/>
                </a:solidFill>
                <a:latin typeface="Arial" panose="020B0604020202020204" pitchFamily="34" charset="0"/>
                <a:cs typeface="Arial" panose="020B0604020202020204" pitchFamily="34" charset="0"/>
              </a:rPr>
              <a:t>Die </a:t>
            </a:r>
            <a:r>
              <a:rPr lang="de-DE" sz="1800" b="1" u="sng" dirty="0">
                <a:solidFill>
                  <a:schemeClr val="tx1"/>
                </a:solidFill>
                <a:latin typeface="Arial" panose="020B0604020202020204" pitchFamily="34" charset="0"/>
                <a:cs typeface="Arial" panose="020B0604020202020204" pitchFamily="34" charset="0"/>
              </a:rPr>
              <a:t>EU-Kommission</a:t>
            </a:r>
            <a:r>
              <a:rPr lang="de-DE" sz="1800" dirty="0">
                <a:solidFill>
                  <a:schemeClr val="tx1"/>
                </a:solidFill>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rPr>
              <a:t>hat in ihrem EU-</a:t>
            </a:r>
            <a:r>
              <a:rPr lang="de-DE" sz="1800" dirty="0">
                <a:solidFill>
                  <a:schemeClr val="tx1"/>
                </a:solidFill>
                <a:latin typeface="Arial" panose="020B0604020202020204" pitchFamily="34" charset="0"/>
                <a:cs typeface="Arial" panose="020B0604020202020204" pitchFamily="34" charset="0"/>
              </a:rPr>
              <a:t>Plan zur Krebsbekämpfung vorgesehen</a:t>
            </a:r>
            <a:r>
              <a:rPr lang="en-BE" sz="1800" dirty="0">
                <a:solidFill>
                  <a:schemeClr val="tx1"/>
                </a:solidFill>
                <a:effectLst/>
                <a:latin typeface="Arial" panose="020B0604020202020204" pitchFamily="34" charset="0"/>
                <a:cs typeface="Arial" panose="020B0604020202020204" pitchFamily="34" charset="0"/>
              </a:rPr>
              <a:t>: </a:t>
            </a:r>
          </a:p>
          <a:p>
            <a:pPr lvl="1"/>
            <a:r>
              <a:rPr lang="de-DE" sz="1400" dirty="0">
                <a:solidFill>
                  <a:schemeClr val="tx1"/>
                </a:solidFill>
                <a:latin typeface="Arial" panose="020B0604020202020204" pitchFamily="34" charset="0"/>
                <a:cs typeface="Arial" panose="020B0604020202020204" pitchFamily="34" charset="0"/>
              </a:rPr>
              <a:t>die EU-Rechtsvorschriften über die </a:t>
            </a:r>
            <a:r>
              <a:rPr lang="de-DE" sz="1400" b="1" dirty="0">
                <a:solidFill>
                  <a:schemeClr val="tx1"/>
                </a:solidFill>
                <a:latin typeface="Arial" panose="020B0604020202020204" pitchFamily="34" charset="0"/>
                <a:cs typeface="Arial" panose="020B0604020202020204" pitchFamily="34" charset="0"/>
              </a:rPr>
              <a:t>Besteuerung von Alkohol zu </a:t>
            </a:r>
            <a:r>
              <a:rPr lang="de-DE" sz="1400" dirty="0">
                <a:solidFill>
                  <a:schemeClr val="tx1"/>
                </a:solidFill>
                <a:latin typeface="Arial" panose="020B0604020202020204" pitchFamily="34" charset="0"/>
                <a:cs typeface="Arial" panose="020B0604020202020204" pitchFamily="34" charset="0"/>
              </a:rPr>
              <a:t>überprüfen.</a:t>
            </a:r>
            <a:endParaRPr lang="en-BE" sz="1400" dirty="0">
              <a:solidFill>
                <a:schemeClr val="tx1"/>
              </a:solidFill>
              <a:effectLst/>
              <a:latin typeface="Arial" panose="020B0604020202020204" pitchFamily="34" charset="0"/>
              <a:cs typeface="Arial" panose="020B0604020202020204" pitchFamily="34" charset="0"/>
            </a:endParaRPr>
          </a:p>
          <a:p>
            <a:pPr lvl="1"/>
            <a:r>
              <a:rPr lang="de-DE" sz="1400" dirty="0">
                <a:solidFill>
                  <a:schemeClr val="tx1"/>
                </a:solidFill>
                <a:latin typeface="Arial" panose="020B0604020202020204" pitchFamily="34" charset="0"/>
                <a:cs typeface="Arial" panose="020B0604020202020204" pitchFamily="34" charset="0"/>
              </a:rPr>
              <a:t>Sie wird ihre </a:t>
            </a:r>
            <a:r>
              <a:rPr lang="de-DE" sz="1400" b="1" dirty="0">
                <a:solidFill>
                  <a:schemeClr val="tx1"/>
                </a:solidFill>
                <a:latin typeface="Arial" panose="020B0604020202020204" pitchFamily="34" charset="0"/>
                <a:cs typeface="Arial" panose="020B0604020202020204" pitchFamily="34" charset="0"/>
              </a:rPr>
              <a:t>Politik hinsichtlich der Werbemaßnahmen </a:t>
            </a:r>
            <a:r>
              <a:rPr lang="de-DE" sz="1400" dirty="0">
                <a:solidFill>
                  <a:schemeClr val="tx1"/>
                </a:solidFill>
                <a:latin typeface="Arial" panose="020B0604020202020204" pitchFamily="34" charset="0"/>
                <a:cs typeface="Arial" panose="020B0604020202020204" pitchFamily="34" charset="0"/>
              </a:rPr>
              <a:t>für alkoholische Getränke überprüfen</a:t>
            </a:r>
          </a:p>
          <a:p>
            <a:pPr lvl="1"/>
            <a:r>
              <a:rPr lang="de-DE" sz="1400" dirty="0">
                <a:solidFill>
                  <a:schemeClr val="tx1"/>
                </a:solidFill>
                <a:latin typeface="Arial" panose="020B0604020202020204" pitchFamily="34" charset="0"/>
                <a:cs typeface="Arial" panose="020B0604020202020204" pitchFamily="34" charset="0"/>
              </a:rPr>
              <a:t>vor </a:t>
            </a:r>
            <a:r>
              <a:rPr lang="de-DE" sz="1400" b="1" u="sng" dirty="0">
                <a:solidFill>
                  <a:schemeClr val="tx1"/>
                </a:solidFill>
                <a:latin typeface="Arial" panose="020B0604020202020204" pitchFamily="34" charset="0"/>
                <a:cs typeface="Arial" panose="020B0604020202020204" pitchFamily="34" charset="0"/>
              </a:rPr>
              <a:t>Ende 2023</a:t>
            </a:r>
            <a:r>
              <a:rPr lang="de-DE" sz="1400" b="1" dirty="0">
                <a:solidFill>
                  <a:schemeClr val="tx1"/>
                </a:solidFill>
                <a:latin typeface="Arial" panose="020B0604020202020204" pitchFamily="34" charset="0"/>
                <a:cs typeface="Arial" panose="020B0604020202020204" pitchFamily="34" charset="0"/>
              </a:rPr>
              <a:t> </a:t>
            </a:r>
            <a:r>
              <a:rPr lang="de-DE" sz="1400" dirty="0">
                <a:solidFill>
                  <a:srgbClr val="FF0000"/>
                </a:solidFill>
                <a:latin typeface="Arial" panose="020B0604020202020204" pitchFamily="34" charset="0"/>
                <a:cs typeface="Arial" panose="020B0604020202020204" pitchFamily="34" charset="0"/>
              </a:rPr>
              <a:t>Gesundheitswarnungen</a:t>
            </a:r>
            <a:r>
              <a:rPr lang="de-DE" sz="1400" dirty="0">
                <a:solidFill>
                  <a:schemeClr val="tx1"/>
                </a:solidFill>
                <a:latin typeface="Arial" panose="020B0604020202020204" pitchFamily="34" charset="0"/>
                <a:cs typeface="Arial" panose="020B0604020202020204" pitchFamily="34" charset="0"/>
              </a:rPr>
              <a:t> auf den Etiketten vorschlagen.</a:t>
            </a:r>
          </a:p>
        </p:txBody>
      </p:sp>
      <p:sp>
        <p:nvSpPr>
          <p:cNvPr id="4" name="Datumsplatzhalter 3">
            <a:extLst>
              <a:ext uri="{FF2B5EF4-FFF2-40B4-BE49-F238E27FC236}">
                <a16:creationId xmlns:a16="http://schemas.microsoft.com/office/drawing/2014/main" id="{BB873764-E137-CA7E-F33A-92AB9109CD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AF6860-1DF3-4E2D-823F-C9A499D653AB}" type="datetime1">
              <a:rPr kumimoji="0" lang="de-D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04.04.2023</a:t>
            </a:fld>
            <a:r>
              <a:rPr kumimoji="0" lang="de-DE" sz="1200" b="0" i="0" u="none" strike="noStrike" kern="1200" cap="none" spc="0" normalizeH="0" baseline="0" noProof="0">
                <a:ln>
                  <a:noFill/>
                </a:ln>
                <a:solidFill>
                  <a:prstClr val="black">
                    <a:tint val="75000"/>
                  </a:prstClr>
                </a:solidFill>
                <a:effectLst/>
                <a:uLnTx/>
                <a:uFillTx/>
                <a:latin typeface="Arial"/>
                <a:ea typeface="+mn-ea"/>
                <a:cs typeface="+mn-cs"/>
              </a:rPr>
              <a:t> | Deutscher Weinbauverband e.V.</a:t>
            </a:r>
            <a:endParaRPr kumimoji="0" lang="de-D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Foliennummernplatzhalter 4">
            <a:extLst>
              <a:ext uri="{FF2B5EF4-FFF2-40B4-BE49-F238E27FC236}">
                <a16:creationId xmlns:a16="http://schemas.microsoft.com/office/drawing/2014/main" id="{15958203-DD87-222A-F706-CC59FDFF125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BB93B-79D3-4028-8911-E50FBEB47E67}" type="slidenum">
              <a:rPr kumimoji="0" lang="de-D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363826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2A9B8E-E3B8-3481-3872-FBA4F63C2484}"/>
              </a:ext>
            </a:extLst>
          </p:cNvPr>
          <p:cNvSpPr>
            <a:spLocks noGrp="1"/>
          </p:cNvSpPr>
          <p:nvPr>
            <p:ph type="title"/>
          </p:nvPr>
        </p:nvSpPr>
        <p:spPr/>
        <p:txBody>
          <a:bodyPr/>
          <a:lstStyle/>
          <a:p>
            <a:r>
              <a:rPr lang="de-DE" dirty="0"/>
              <a:t>Themen, die uns aktuell intensiv beschäftigen 	</a:t>
            </a:r>
          </a:p>
        </p:txBody>
      </p:sp>
      <p:sp>
        <p:nvSpPr>
          <p:cNvPr id="3" name="Inhaltsplatzhalter 2">
            <a:extLst>
              <a:ext uri="{FF2B5EF4-FFF2-40B4-BE49-F238E27FC236}">
                <a16:creationId xmlns:a16="http://schemas.microsoft.com/office/drawing/2014/main" id="{32E37770-A8ED-B490-C472-AAE4D7D2FA2D}"/>
              </a:ext>
            </a:extLst>
          </p:cNvPr>
          <p:cNvSpPr>
            <a:spLocks noGrp="1"/>
          </p:cNvSpPr>
          <p:nvPr>
            <p:ph idx="1"/>
          </p:nvPr>
        </p:nvSpPr>
        <p:spPr/>
        <p:txBody>
          <a:bodyPr/>
          <a:lstStyle/>
          <a:p>
            <a:r>
              <a:rPr lang="de-DE" sz="1800" dirty="0">
                <a:effectLst/>
                <a:ea typeface="Calibri" panose="020F0502020204030204" pitchFamily="34" charset="0"/>
              </a:rPr>
              <a:t>Pflanzenschutz: </a:t>
            </a:r>
          </a:p>
          <a:p>
            <a:pPr lvl="1"/>
            <a:r>
              <a:rPr lang="de-DE" dirty="0">
                <a:effectLst/>
                <a:ea typeface="Calibri" panose="020F0502020204030204" pitchFamily="34" charset="0"/>
              </a:rPr>
              <a:t>Verordnung zur Nachhaltigen Nutzung von Pflanzenschutzmitteln </a:t>
            </a:r>
          </a:p>
          <a:p>
            <a:pPr lvl="1"/>
            <a:r>
              <a:rPr lang="de-DE" dirty="0">
                <a:effectLst/>
                <a:ea typeface="Calibri" panose="020F0502020204030204" pitchFamily="34" charset="0"/>
              </a:rPr>
              <a:t>DWV-Leitlinien zum Integrierten Pflanzenschutz </a:t>
            </a:r>
          </a:p>
          <a:p>
            <a:pPr lvl="1"/>
            <a:r>
              <a:rPr lang="de-DE" dirty="0">
                <a:effectLst/>
                <a:ea typeface="Calibri" panose="020F0502020204030204" pitchFamily="34" charset="0"/>
              </a:rPr>
              <a:t>Bioweinbau: Forderung nach Wiederzulassung von KP </a:t>
            </a:r>
          </a:p>
          <a:p>
            <a:r>
              <a:rPr lang="de-DE" sz="1800" dirty="0">
                <a:effectLst/>
                <a:ea typeface="Calibri" panose="020F0502020204030204" pitchFamily="34" charset="0"/>
              </a:rPr>
              <a:t>Alkoholpolitik: Gesundheits- und Warnhinweise </a:t>
            </a:r>
          </a:p>
          <a:p>
            <a:r>
              <a:rPr lang="de-DE" sz="1800" dirty="0">
                <a:effectLst/>
                <a:ea typeface="Calibri" panose="020F0502020204030204" pitchFamily="34" charset="0"/>
              </a:rPr>
              <a:t>Nährwert- + Brennwertangaben + Zutatenliste: E-Label   </a:t>
            </a:r>
          </a:p>
          <a:p>
            <a:r>
              <a:rPr lang="de-DE" sz="1800" dirty="0">
                <a:effectLst/>
                <a:ea typeface="Calibri" panose="020F0502020204030204" pitchFamily="34" charset="0"/>
              </a:rPr>
              <a:t>Geoschutz und Schutzgemeinschaften  </a:t>
            </a:r>
          </a:p>
          <a:p>
            <a:endParaRPr lang="de-DE" dirty="0"/>
          </a:p>
          <a:p>
            <a:endParaRPr lang="de-DE" dirty="0"/>
          </a:p>
        </p:txBody>
      </p:sp>
      <p:sp>
        <p:nvSpPr>
          <p:cNvPr id="4" name="Datumsplatzhalter 3">
            <a:extLst>
              <a:ext uri="{FF2B5EF4-FFF2-40B4-BE49-F238E27FC236}">
                <a16:creationId xmlns:a16="http://schemas.microsoft.com/office/drawing/2014/main" id="{54A9B1AB-DFAB-3F43-087B-04FA7DEB21DC}"/>
              </a:ext>
            </a:extLst>
          </p:cNvPr>
          <p:cNvSpPr>
            <a:spLocks noGrp="1"/>
          </p:cNvSpPr>
          <p:nvPr>
            <p:ph type="dt" sz="half" idx="10"/>
          </p:nvPr>
        </p:nvSpPr>
        <p:spPr/>
        <p:txBody>
          <a:bodyPr/>
          <a:lstStyle/>
          <a:p>
            <a:fld id="{11AF6860-1DF3-4E2D-823F-C9A499D653AB}" type="datetime1">
              <a:rPr lang="de-DE" smtClean="0"/>
              <a:pPr/>
              <a:t>04.04.2023</a:t>
            </a:fld>
            <a:r>
              <a:rPr lang="de-DE" dirty="0"/>
              <a:t> | Deutscher Weinbauverband e.V.</a:t>
            </a:r>
          </a:p>
        </p:txBody>
      </p:sp>
      <p:sp>
        <p:nvSpPr>
          <p:cNvPr id="5" name="Foliennummernplatzhalter 4">
            <a:extLst>
              <a:ext uri="{FF2B5EF4-FFF2-40B4-BE49-F238E27FC236}">
                <a16:creationId xmlns:a16="http://schemas.microsoft.com/office/drawing/2014/main" id="{A401CEC2-268F-6BE5-BA3B-387DBE1EE58E}"/>
              </a:ext>
            </a:extLst>
          </p:cNvPr>
          <p:cNvSpPr>
            <a:spLocks noGrp="1"/>
          </p:cNvSpPr>
          <p:nvPr>
            <p:ph type="sldNum" sz="quarter" idx="11"/>
          </p:nvPr>
        </p:nvSpPr>
        <p:spPr/>
        <p:txBody>
          <a:bodyPr/>
          <a:lstStyle/>
          <a:p>
            <a:fld id="{9E5BB93B-79D3-4028-8911-E50FBEB47E67}" type="slidenum">
              <a:rPr lang="de-DE" smtClean="0"/>
              <a:t>2</a:t>
            </a:fld>
            <a:endParaRPr lang="de-DE"/>
          </a:p>
        </p:txBody>
      </p:sp>
    </p:spTree>
    <p:extLst>
      <p:ext uri="{BB962C8B-B14F-4D97-AF65-F5344CB8AC3E}">
        <p14:creationId xmlns:p14="http://schemas.microsoft.com/office/powerpoint/2010/main" val="2110996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A9B399-E136-77BC-5F23-C9796BA27BC6}"/>
              </a:ext>
            </a:extLst>
          </p:cNvPr>
          <p:cNvSpPr>
            <a:spLocks noGrp="1"/>
          </p:cNvSpPr>
          <p:nvPr>
            <p:ph type="title"/>
          </p:nvPr>
        </p:nvSpPr>
        <p:spPr/>
        <p:txBody>
          <a:bodyPr/>
          <a:lstStyle/>
          <a:p>
            <a:r>
              <a:rPr lang="de-DE" dirty="0"/>
              <a:t>EU und Internat. Ebene: EU-Parlament &amp; WHO</a:t>
            </a:r>
          </a:p>
        </p:txBody>
      </p:sp>
      <p:sp>
        <p:nvSpPr>
          <p:cNvPr id="3" name="Inhaltsplatzhalter 2">
            <a:extLst>
              <a:ext uri="{FF2B5EF4-FFF2-40B4-BE49-F238E27FC236}">
                <a16:creationId xmlns:a16="http://schemas.microsoft.com/office/drawing/2014/main" id="{90D9C756-CD78-1375-FDDF-A64AFCB2D58F}"/>
              </a:ext>
            </a:extLst>
          </p:cNvPr>
          <p:cNvSpPr>
            <a:spLocks noGrp="1"/>
          </p:cNvSpPr>
          <p:nvPr>
            <p:ph idx="1"/>
          </p:nvPr>
        </p:nvSpPr>
        <p:spPr/>
        <p:txBody>
          <a:bodyPr>
            <a:normAutofit lnSpcReduction="10000"/>
          </a:bodyPr>
          <a:lstStyle/>
          <a:p>
            <a:r>
              <a:rPr lang="en-BE" b="1" dirty="0">
                <a:solidFill>
                  <a:schemeClr val="tx1"/>
                </a:solidFill>
                <a:latin typeface="Arial" panose="020B0604020202020204" pitchFamily="34" charset="0"/>
                <a:cs typeface="Arial" panose="020B0604020202020204" pitchFamily="34" charset="0"/>
              </a:rPr>
              <a:t>16.02.2022: </a:t>
            </a:r>
            <a:r>
              <a:rPr lang="de-DE" dirty="0">
                <a:solidFill>
                  <a:schemeClr val="tx1"/>
                </a:solidFill>
                <a:latin typeface="Arial" panose="020B0604020202020204" pitchFamily="34" charset="0"/>
                <a:cs typeface="Arial" panose="020B0604020202020204" pitchFamily="34" charset="0"/>
              </a:rPr>
              <a:t>Das EU-Parlament hat den Initiativbericht "Stärkung Europas im Kampf gegen den Krebs - für eine umfassende und koordinierte Strategie„ angenommen</a:t>
            </a:r>
          </a:p>
          <a:p>
            <a:pPr lvl="1"/>
            <a:r>
              <a:rPr lang="de-DE" sz="1300" dirty="0">
                <a:solidFill>
                  <a:schemeClr val="tx1"/>
                </a:solidFill>
                <a:latin typeface="Arial" panose="020B0604020202020204" pitchFamily="34" charset="0"/>
                <a:cs typeface="Arial" panose="020B0604020202020204" pitchFamily="34" charset="0"/>
              </a:rPr>
              <a:t>"[...] unterstützt die Bereitstellung </a:t>
            </a:r>
            <a:r>
              <a:rPr lang="de-DE" sz="1300" b="1" dirty="0">
                <a:solidFill>
                  <a:schemeClr val="tx1"/>
                </a:solidFill>
                <a:latin typeface="Arial" panose="020B0604020202020204" pitchFamily="34" charset="0"/>
                <a:cs typeface="Arial" panose="020B0604020202020204" pitchFamily="34" charset="0"/>
              </a:rPr>
              <a:t>besserer Informationen für die Verbraucher durch die Verbesserung der Kennzeichnung alkoholischer Getränke</a:t>
            </a:r>
            <a:r>
              <a:rPr lang="de-DE" sz="1300" dirty="0">
                <a:solidFill>
                  <a:schemeClr val="tx1"/>
                </a:solidFill>
                <a:latin typeface="Arial" panose="020B0604020202020204" pitchFamily="34" charset="0"/>
                <a:cs typeface="Arial" panose="020B0604020202020204" pitchFamily="34" charset="0"/>
              </a:rPr>
              <a:t>, um </a:t>
            </a:r>
            <a:r>
              <a:rPr lang="de-DE" sz="1300" dirty="0">
                <a:solidFill>
                  <a:srgbClr val="FF0000"/>
                </a:solidFill>
                <a:latin typeface="Arial" panose="020B0604020202020204" pitchFamily="34" charset="0"/>
                <a:cs typeface="Arial" panose="020B0604020202020204" pitchFamily="34" charset="0"/>
              </a:rPr>
              <a:t>Informationen über maßvollen und verantwortungsvollen Alkoholkonsum aufzunehmen</a:t>
            </a:r>
            <a:r>
              <a:rPr lang="de-DE" sz="1300" dirty="0">
                <a:solidFill>
                  <a:schemeClr val="tx1"/>
                </a:solidFill>
                <a:latin typeface="Arial" panose="020B0604020202020204" pitchFamily="34" charset="0"/>
                <a:cs typeface="Arial" panose="020B0604020202020204" pitchFamily="34" charset="0"/>
              </a:rPr>
              <a:t>,  [...]"</a:t>
            </a:r>
            <a:endParaRPr lang="en-BE" sz="1300" b="1" dirty="0">
              <a:solidFill>
                <a:schemeClr val="tx1"/>
              </a:solidFill>
              <a:effectLst/>
              <a:latin typeface="Arial" panose="020B0604020202020204" pitchFamily="34" charset="0"/>
              <a:cs typeface="Arial" panose="020B0604020202020204" pitchFamily="34" charset="0"/>
            </a:endParaRPr>
          </a:p>
          <a:p>
            <a:r>
              <a:rPr lang="en-BE" b="1" dirty="0">
                <a:solidFill>
                  <a:schemeClr val="tx1"/>
                </a:solidFill>
                <a:effectLst/>
                <a:latin typeface="Arial" panose="020B0604020202020204" pitchFamily="34" charset="0"/>
                <a:cs typeface="Arial" panose="020B0604020202020204" pitchFamily="34" charset="0"/>
              </a:rPr>
              <a:t>2023-24: </a:t>
            </a:r>
            <a:r>
              <a:rPr lang="de-DE" b="1" dirty="0">
                <a:solidFill>
                  <a:schemeClr val="tx1"/>
                </a:solidFill>
                <a:effectLst/>
                <a:latin typeface="Arial" panose="020B0604020202020204" pitchFamily="34" charset="0"/>
                <a:cs typeface="Arial" panose="020B0604020202020204" pitchFamily="34" charset="0"/>
              </a:rPr>
              <a:t>Aktualisierung des Europäischen Kodex zur Krebsbekämpfung</a:t>
            </a:r>
          </a:p>
          <a:p>
            <a:pPr lvl="1"/>
            <a:r>
              <a:rPr lang="de-DE" sz="1600" dirty="0">
                <a:latin typeface="Arial" panose="020B0604020202020204" pitchFamily="34" charset="0"/>
                <a:cs typeface="Arial" panose="020B0604020202020204" pitchFamily="34" charset="0"/>
              </a:rPr>
              <a:t>W</a:t>
            </a:r>
            <a:r>
              <a:rPr lang="de-DE" sz="1600" dirty="0">
                <a:solidFill>
                  <a:schemeClr val="tx1"/>
                </a:solidFill>
                <a:effectLst/>
                <a:latin typeface="Arial" panose="020B0604020202020204" pitchFamily="34" charset="0"/>
                <a:cs typeface="Arial" panose="020B0604020202020204" pitchFamily="34" charset="0"/>
              </a:rPr>
              <a:t>ird von der Internationalen Agentur für Krebsforschung (IARC) aktualisiert werden.</a:t>
            </a:r>
          </a:p>
          <a:p>
            <a:pPr lvl="1"/>
            <a:r>
              <a:rPr lang="de-DE" sz="1600" dirty="0">
                <a:solidFill>
                  <a:schemeClr val="tx1"/>
                </a:solidFill>
                <a:effectLst/>
                <a:latin typeface="Arial" panose="020B0604020202020204" pitchFamily="34" charset="0"/>
                <a:cs typeface="Arial" panose="020B0604020202020204" pitchFamily="34" charset="0"/>
              </a:rPr>
              <a:t>Wahrscheinlich wird ein </a:t>
            </a:r>
            <a:r>
              <a:rPr lang="de-DE" sz="1600" dirty="0">
                <a:solidFill>
                  <a:srgbClr val="FF0000"/>
                </a:solidFill>
                <a:effectLst/>
                <a:latin typeface="Arial" panose="020B0604020202020204" pitchFamily="34" charset="0"/>
                <a:cs typeface="Arial" panose="020B0604020202020204" pitchFamily="34" charset="0"/>
              </a:rPr>
              <a:t>"</a:t>
            </a:r>
            <a:r>
              <a:rPr lang="de-DE" sz="1600" dirty="0" err="1">
                <a:solidFill>
                  <a:srgbClr val="FF0000"/>
                </a:solidFill>
                <a:effectLst/>
                <a:latin typeface="Arial" panose="020B0604020202020204" pitchFamily="34" charset="0"/>
                <a:cs typeface="Arial" panose="020B0604020202020204" pitchFamily="34" charset="0"/>
              </a:rPr>
              <a:t>No</a:t>
            </a:r>
            <a:r>
              <a:rPr lang="de-DE" sz="1600" dirty="0">
                <a:solidFill>
                  <a:srgbClr val="FF0000"/>
                </a:solidFill>
                <a:effectLst/>
                <a:latin typeface="Arial" panose="020B0604020202020204" pitchFamily="34" charset="0"/>
                <a:cs typeface="Arial" panose="020B0604020202020204" pitchFamily="34" charset="0"/>
              </a:rPr>
              <a:t>-Safe-Level"-Ansatz </a:t>
            </a:r>
            <a:r>
              <a:rPr lang="de-DE" sz="1600" dirty="0">
                <a:solidFill>
                  <a:schemeClr val="tx1"/>
                </a:solidFill>
                <a:effectLst/>
                <a:latin typeface="Arial" panose="020B0604020202020204" pitchFamily="34" charset="0"/>
                <a:cs typeface="Arial" panose="020B0604020202020204" pitchFamily="34" charset="0"/>
              </a:rPr>
              <a:t>verfolgt </a:t>
            </a:r>
          </a:p>
          <a:p>
            <a:r>
              <a:rPr lang="en-BE" b="1" dirty="0">
                <a:solidFill>
                  <a:schemeClr val="tx1"/>
                </a:solidFill>
                <a:latin typeface="Arial" panose="020B0604020202020204" pitchFamily="34" charset="0"/>
                <a:cs typeface="Arial" panose="020B0604020202020204" pitchFamily="34" charset="0"/>
              </a:rPr>
              <a:t>WHO: </a:t>
            </a:r>
            <a:r>
              <a:rPr lang="de-DE" dirty="0">
                <a:solidFill>
                  <a:schemeClr val="tx1"/>
                </a:solidFill>
                <a:latin typeface="Arial" panose="020B0604020202020204" pitchFamily="34" charset="0"/>
                <a:cs typeface="Arial" panose="020B0604020202020204" pitchFamily="34" charset="0"/>
              </a:rPr>
              <a:t>Einsetzung einer neuen Technischen Beratungsgruppe für Alkoholkennzeichnung (WHO/Europa TAG-AL) </a:t>
            </a:r>
            <a:r>
              <a:rPr lang="de-DE" dirty="0">
                <a:latin typeface="Arial" panose="020B0604020202020204" pitchFamily="34" charset="0"/>
                <a:cs typeface="Arial" panose="020B0604020202020204" pitchFamily="34" charset="0"/>
              </a:rPr>
              <a:t>: </a:t>
            </a:r>
            <a:r>
              <a:rPr lang="de-DE" sz="1500" dirty="0">
                <a:solidFill>
                  <a:schemeClr val="tx1"/>
                </a:solidFill>
                <a:latin typeface="Arial" panose="020B0604020202020204" pitchFamily="34" charset="0"/>
                <a:cs typeface="Arial" panose="020B0604020202020204" pitchFamily="34" charset="0"/>
              </a:rPr>
              <a:t>Die Gruppe soll insbesondere Untersuchung hinsichtlich der</a:t>
            </a:r>
            <a:r>
              <a:rPr lang="de-DE" sz="1500" b="1" dirty="0">
                <a:solidFill>
                  <a:schemeClr val="tx1"/>
                </a:solidFill>
                <a:latin typeface="Arial" panose="020B0604020202020204" pitchFamily="34" charset="0"/>
                <a:cs typeface="Arial" panose="020B0604020202020204" pitchFamily="34" charset="0"/>
              </a:rPr>
              <a:t> </a:t>
            </a:r>
            <a:r>
              <a:rPr lang="de-DE" sz="1500" dirty="0">
                <a:solidFill>
                  <a:srgbClr val="FF0000"/>
                </a:solidFill>
                <a:latin typeface="Arial" panose="020B0604020202020204" pitchFamily="34" charset="0"/>
                <a:cs typeface="Arial" panose="020B0604020202020204" pitchFamily="34" charset="0"/>
              </a:rPr>
              <a:t>Auswirkungen von Gesundheitswarnhinweisen </a:t>
            </a:r>
            <a:r>
              <a:rPr lang="de-DE" sz="1500" dirty="0">
                <a:solidFill>
                  <a:schemeClr val="tx1"/>
                </a:solidFill>
                <a:latin typeface="Arial" panose="020B0604020202020204" pitchFamily="34" charset="0"/>
                <a:cs typeface="Arial" panose="020B0604020202020204" pitchFamily="34" charset="0"/>
              </a:rPr>
              <a:t>durchführen</a:t>
            </a:r>
            <a:endParaRPr lang="de-DE" sz="1500" dirty="0"/>
          </a:p>
        </p:txBody>
      </p:sp>
      <p:sp>
        <p:nvSpPr>
          <p:cNvPr id="4" name="Datumsplatzhalter 3">
            <a:extLst>
              <a:ext uri="{FF2B5EF4-FFF2-40B4-BE49-F238E27FC236}">
                <a16:creationId xmlns:a16="http://schemas.microsoft.com/office/drawing/2014/main" id="{4EDA8FFF-489C-EB85-CA30-2539014049F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AF6860-1DF3-4E2D-823F-C9A499D653AB}" type="datetime1">
              <a:rPr kumimoji="0" lang="de-D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04.04.2023</a:t>
            </a:fld>
            <a:r>
              <a:rPr kumimoji="0" lang="de-DE" sz="1200" b="0" i="0" u="none" strike="noStrike" kern="1200" cap="none" spc="0" normalizeH="0" baseline="0" noProof="0">
                <a:ln>
                  <a:noFill/>
                </a:ln>
                <a:solidFill>
                  <a:prstClr val="black">
                    <a:tint val="75000"/>
                  </a:prstClr>
                </a:solidFill>
                <a:effectLst/>
                <a:uLnTx/>
                <a:uFillTx/>
                <a:latin typeface="Arial"/>
                <a:ea typeface="+mn-ea"/>
                <a:cs typeface="+mn-cs"/>
              </a:rPr>
              <a:t> | Deutscher Weinbauverband e.V.</a:t>
            </a:r>
            <a:endParaRPr kumimoji="0" lang="de-D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Foliennummernplatzhalter 4">
            <a:extLst>
              <a:ext uri="{FF2B5EF4-FFF2-40B4-BE49-F238E27FC236}">
                <a16:creationId xmlns:a16="http://schemas.microsoft.com/office/drawing/2014/main" id="{0D05EDE1-7ABB-1116-095E-F078D0A11CB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BB93B-79D3-4028-8911-E50FBEB47E67}" type="slidenum">
              <a:rPr kumimoji="0" lang="de-D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738813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9F8E08-86C4-DD74-59C2-9C737EBF1399}"/>
              </a:ext>
            </a:extLst>
          </p:cNvPr>
          <p:cNvSpPr>
            <a:spLocks noGrp="1"/>
          </p:cNvSpPr>
          <p:nvPr>
            <p:ph type="title"/>
          </p:nvPr>
        </p:nvSpPr>
        <p:spPr/>
        <p:txBody>
          <a:bodyPr/>
          <a:lstStyle/>
          <a:p>
            <a:r>
              <a:rPr lang="de-DE" dirty="0"/>
              <a:t>Nationale Entwicklungen: Irlands Vorstoß - Gesundheitswarnungen</a:t>
            </a:r>
          </a:p>
        </p:txBody>
      </p:sp>
      <p:sp>
        <p:nvSpPr>
          <p:cNvPr id="3" name="Inhaltsplatzhalter 2">
            <a:extLst>
              <a:ext uri="{FF2B5EF4-FFF2-40B4-BE49-F238E27FC236}">
                <a16:creationId xmlns:a16="http://schemas.microsoft.com/office/drawing/2014/main" id="{BE6CB62D-0548-58F8-4A55-B85DFB937EA1}"/>
              </a:ext>
            </a:extLst>
          </p:cNvPr>
          <p:cNvSpPr>
            <a:spLocks noGrp="1"/>
          </p:cNvSpPr>
          <p:nvPr>
            <p:ph idx="1"/>
          </p:nvPr>
        </p:nvSpPr>
        <p:spPr>
          <a:xfrm>
            <a:off x="251519" y="1347787"/>
            <a:ext cx="5400601" cy="1541445"/>
          </a:xfrm>
        </p:spPr>
        <p:txBody>
          <a:bodyPr>
            <a:normAutofit/>
          </a:bodyPr>
          <a:lstStyle/>
          <a:p>
            <a:r>
              <a:rPr lang="en-US" sz="1500" b="1" dirty="0" err="1">
                <a:cs typeface="Arial" panose="020B0604020202020204" pitchFamily="34" charset="0"/>
              </a:rPr>
              <a:t>Juni</a:t>
            </a:r>
            <a:r>
              <a:rPr lang="en-US" sz="1500" b="1" dirty="0">
                <a:cs typeface="Arial" panose="020B0604020202020204" pitchFamily="34" charset="0"/>
              </a:rPr>
              <a:t> </a:t>
            </a:r>
            <a:r>
              <a:rPr lang="en-US" sz="1500" b="1" dirty="0">
                <a:solidFill>
                  <a:schemeClr val="tx1"/>
                </a:solidFill>
                <a:effectLst/>
                <a:cs typeface="Arial" panose="020B0604020202020204" pitchFamily="34" charset="0"/>
              </a:rPr>
              <a:t>202</a:t>
            </a:r>
            <a:r>
              <a:rPr lang="en-BE" sz="1500" b="1" dirty="0">
                <a:solidFill>
                  <a:schemeClr val="tx1"/>
                </a:solidFill>
                <a:effectLst/>
                <a:cs typeface="Arial" panose="020B0604020202020204" pitchFamily="34" charset="0"/>
              </a:rPr>
              <a:t>2: </a:t>
            </a:r>
            <a:r>
              <a:rPr lang="de-DE" sz="1500" dirty="0">
                <a:solidFill>
                  <a:schemeClr val="tx1"/>
                </a:solidFill>
                <a:effectLst/>
                <a:cs typeface="Arial" panose="020B0604020202020204" pitchFamily="34" charset="0"/>
              </a:rPr>
              <a:t>Irland hat der EU-Kommission seine Absicht mitgeteilt, sekundäre Rechtsvorschriften zur Kennzeichnung alkoholischer Getränke u.a.</a:t>
            </a:r>
            <a:r>
              <a:rPr lang="de-DE" sz="1500" b="1" dirty="0">
                <a:solidFill>
                  <a:schemeClr val="tx1"/>
                </a:solidFill>
                <a:effectLst/>
                <a:cs typeface="Arial" panose="020B0604020202020204" pitchFamily="34" charset="0"/>
              </a:rPr>
              <a:t> konkrete Krebswarnhinweise </a:t>
            </a:r>
            <a:r>
              <a:rPr lang="de-DE" sz="1500" dirty="0">
                <a:solidFill>
                  <a:schemeClr val="tx1"/>
                </a:solidFill>
                <a:effectLst/>
                <a:cs typeface="Arial" panose="020B0604020202020204" pitchFamily="34" charset="0"/>
              </a:rPr>
              <a:t>zu erlassen</a:t>
            </a:r>
            <a:r>
              <a:rPr lang="de-DE" sz="1500" b="1" dirty="0">
                <a:solidFill>
                  <a:schemeClr val="tx1"/>
                </a:solidFill>
                <a:effectLst/>
                <a:cs typeface="Arial" panose="020B0604020202020204" pitchFamily="34" charset="0"/>
              </a:rPr>
              <a:t>.</a:t>
            </a:r>
            <a:endParaRPr lang="en-BE" sz="1500" dirty="0">
              <a:solidFill>
                <a:schemeClr val="tx1"/>
              </a:solidFill>
              <a:effectLst/>
            </a:endParaRPr>
          </a:p>
        </p:txBody>
      </p:sp>
      <p:sp>
        <p:nvSpPr>
          <p:cNvPr id="4" name="Datumsplatzhalter 3">
            <a:extLst>
              <a:ext uri="{FF2B5EF4-FFF2-40B4-BE49-F238E27FC236}">
                <a16:creationId xmlns:a16="http://schemas.microsoft.com/office/drawing/2014/main" id="{23C4E494-27E6-F526-7E65-74302D14B34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AF6860-1DF3-4E2D-823F-C9A499D653AB}" type="datetime1">
              <a:rPr kumimoji="0" lang="de-D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04.04.2023</a:t>
            </a:fld>
            <a:r>
              <a:rPr kumimoji="0" lang="de-DE" sz="1200" b="0" i="0" u="none" strike="noStrike" kern="1200" cap="none" spc="0" normalizeH="0" baseline="0" noProof="0">
                <a:ln>
                  <a:noFill/>
                </a:ln>
                <a:solidFill>
                  <a:prstClr val="black">
                    <a:tint val="75000"/>
                  </a:prstClr>
                </a:solidFill>
                <a:effectLst/>
                <a:uLnTx/>
                <a:uFillTx/>
                <a:latin typeface="Arial"/>
                <a:ea typeface="+mn-ea"/>
                <a:cs typeface="+mn-cs"/>
              </a:rPr>
              <a:t> | Deutscher Weinbauverband e.V.</a:t>
            </a:r>
            <a:endParaRPr kumimoji="0" lang="de-D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Foliennummernplatzhalter 4">
            <a:extLst>
              <a:ext uri="{FF2B5EF4-FFF2-40B4-BE49-F238E27FC236}">
                <a16:creationId xmlns:a16="http://schemas.microsoft.com/office/drawing/2014/main" id="{CBEDC496-CF26-BC78-80F6-072C73C403B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BB93B-79D3-4028-8911-E50FBEB47E67}" type="slidenum">
              <a:rPr kumimoji="0" lang="de-D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a:ln>
                <a:noFill/>
              </a:ln>
              <a:solidFill>
                <a:prstClr val="black">
                  <a:tint val="75000"/>
                </a:prstClr>
              </a:solidFill>
              <a:effectLst/>
              <a:uLnTx/>
              <a:uFillTx/>
              <a:latin typeface="Arial"/>
              <a:ea typeface="+mn-ea"/>
              <a:cs typeface="+mn-cs"/>
            </a:endParaRPr>
          </a:p>
        </p:txBody>
      </p:sp>
      <p:pic>
        <p:nvPicPr>
          <p:cNvPr id="6" name="Picture 2" descr="Table&#10;&#10;Description automatically generated">
            <a:extLst>
              <a:ext uri="{FF2B5EF4-FFF2-40B4-BE49-F238E27FC236}">
                <a16:creationId xmlns:a16="http://schemas.microsoft.com/office/drawing/2014/main" id="{0A01D019-FC50-BF1E-CE46-FC94E2621D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205463"/>
            <a:ext cx="3384376" cy="168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a:extLst>
              <a:ext uri="{FF2B5EF4-FFF2-40B4-BE49-F238E27FC236}">
                <a16:creationId xmlns:a16="http://schemas.microsoft.com/office/drawing/2014/main" id="{F7B271AF-48AF-190B-EBBB-7CB6D1E66AC9}"/>
              </a:ext>
            </a:extLst>
          </p:cNvPr>
          <p:cNvSpPr txBox="1"/>
          <p:nvPr/>
        </p:nvSpPr>
        <p:spPr>
          <a:xfrm>
            <a:off x="251520" y="2960821"/>
            <a:ext cx="8640960" cy="147732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5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Obwohl mehrere Mitgliedstaaten Bedenken äußerten und Stellungnahmen vorlegten, kam die GD Sante zu dem Schluss, dass Irland eine solide Begründung für die Gesundheitswarnungen geliefert habe. Sie hielt die getroffenen Maßnahmen für gerechtfertigt und verhältnismäßig und beschloss, sie stillschweigend zu genehmigen.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5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Bis heute massives Lobbying </a:t>
            </a:r>
            <a:r>
              <a:rPr lang="de-DE" sz="1500" dirty="0">
                <a:solidFill>
                  <a:prstClr val="black"/>
                </a:solidFill>
                <a:latin typeface="Arial"/>
                <a:cs typeface="Arial" panose="020B0604020202020204" pitchFamily="34" charset="0"/>
              </a:rPr>
              <a:t>einer Gruppe von</a:t>
            </a:r>
            <a:r>
              <a:rPr kumimoji="0" lang="de-DE" sz="15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Mitgliedstaaten gegen den irischen Vorstoß.</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500" b="1" dirty="0">
                <a:solidFill>
                  <a:prstClr val="black"/>
                </a:solidFill>
                <a:latin typeface="Arial"/>
                <a:cs typeface="Arial" panose="020B0604020202020204" pitchFamily="34" charset="0"/>
              </a:rPr>
              <a:t>Problem: Präzedenzfall: Andere Mitgliedstaaten werden nachziehen</a:t>
            </a:r>
            <a:endParaRPr kumimoji="0" lang="de-DE" sz="15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827541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FE58F8-C3E2-DD99-99B6-C94E48A983E5}"/>
              </a:ext>
            </a:extLst>
          </p:cNvPr>
          <p:cNvSpPr>
            <a:spLocks noGrp="1"/>
          </p:cNvSpPr>
          <p:nvPr>
            <p:ph type="title"/>
          </p:nvPr>
        </p:nvSpPr>
        <p:spPr/>
        <p:txBody>
          <a:bodyPr/>
          <a:lstStyle/>
          <a:p>
            <a:r>
              <a:rPr lang="de-DE" dirty="0"/>
              <a:t>Warnhinweise / Gesundheitshinweise weiterer EU-Mitgliedsstaaten</a:t>
            </a:r>
          </a:p>
        </p:txBody>
      </p:sp>
      <p:sp>
        <p:nvSpPr>
          <p:cNvPr id="3" name="Inhaltsplatzhalter 2">
            <a:extLst>
              <a:ext uri="{FF2B5EF4-FFF2-40B4-BE49-F238E27FC236}">
                <a16:creationId xmlns:a16="http://schemas.microsoft.com/office/drawing/2014/main" id="{B90D0D5A-D26A-DDCC-E937-2DA1D6B3D3E1}"/>
              </a:ext>
            </a:extLst>
          </p:cNvPr>
          <p:cNvSpPr>
            <a:spLocks noGrp="1"/>
          </p:cNvSpPr>
          <p:nvPr>
            <p:ph idx="1"/>
          </p:nvPr>
        </p:nvSpPr>
        <p:spPr>
          <a:xfrm>
            <a:off x="251519" y="1347787"/>
            <a:ext cx="8712969" cy="3246835"/>
          </a:xfrm>
        </p:spPr>
        <p:txBody>
          <a:bodyPr>
            <a:normAutofit lnSpcReduction="10000"/>
          </a:bodyPr>
          <a:lstStyle/>
          <a:p>
            <a:r>
              <a:rPr lang="de-DE"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Gesundheitswarnungen sind bereits in drei EU-Mitgliedstaaten vorgeschrieben: </a:t>
            </a:r>
          </a:p>
          <a:p>
            <a:pPr lvl="1"/>
            <a:r>
              <a:rPr lang="de-DE"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Frankreich/Litauen</a:t>
            </a:r>
            <a:r>
              <a:rPr lang="de-DE"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Piktogramm, das auf Alkoholkonsum während der Schwangerschaft hinweist. </a:t>
            </a:r>
          </a:p>
          <a:p>
            <a:pPr lvl="1"/>
            <a:r>
              <a:rPr lang="de-DE"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Deutschland</a:t>
            </a:r>
            <a:r>
              <a:rPr lang="de-DE"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Alcopops (1,2 - 10 % Vol.)</a:t>
            </a:r>
            <a:r>
              <a:rPr lang="de-DE"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de-DE"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de-DE"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Verbot </a:t>
            </a:r>
            <a:r>
              <a:rPr lang="de-DE"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Verkauf an Personen unter 18 Jahren".</a:t>
            </a:r>
          </a:p>
          <a:p>
            <a:pPr lvl="1"/>
            <a:r>
              <a:rPr lang="de-DE"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Slowenien und Spanien</a:t>
            </a:r>
            <a:r>
              <a:rPr lang="de-DE"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leichte altersbezogene Warnhinweise, aber nicht für alle Getränke. </a:t>
            </a:r>
          </a:p>
          <a:p>
            <a:pPr lvl="1"/>
            <a:r>
              <a:rPr lang="de-DE"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Irland</a:t>
            </a:r>
            <a:r>
              <a:rPr lang="de-DE"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und weitere werden folgen</a:t>
            </a:r>
          </a:p>
          <a:p>
            <a:pPr marL="0" indent="0">
              <a:buNone/>
            </a:pPr>
            <a:endParaRPr lang="de-DE"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de-DE"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r>
              <a:rPr lang="de-DE"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Außerhalb der EU: Mehrere Länder haben drei Piktogramm-Warnungen eingeführt</a:t>
            </a:r>
          </a:p>
          <a:p>
            <a:pPr marL="0" indent="0">
              <a:buNone/>
            </a:pPr>
            <a:endParaRPr lang="de-DE"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de-DE" sz="1400" b="1" dirty="0">
                <a:latin typeface="Arial" panose="020B0604020202020204" pitchFamily="34" charset="0"/>
                <a:cs typeface="Arial" panose="020B0604020202020204" pitchFamily="34" charset="0"/>
              </a:rPr>
              <a:t>Überblick über global vorhandene Gesundheitswarnhinweise der </a:t>
            </a:r>
            <a:r>
              <a:rPr lang="en-US" sz="1400" dirty="0">
                <a:latin typeface="Arial" panose="020B0604020202020204" pitchFamily="34" charset="0"/>
                <a:cs typeface="Arial" panose="020B0604020202020204" pitchFamily="34" charset="0"/>
              </a:rPr>
              <a:t>International                       Alliance for Responsible Drinking (IARD)</a:t>
            </a:r>
            <a:r>
              <a:rPr lang="de-DE" sz="1400" b="1" dirty="0">
                <a:latin typeface="Arial" panose="020B0604020202020204" pitchFamily="34" charset="0"/>
                <a:cs typeface="Arial" panose="020B0604020202020204" pitchFamily="34" charset="0"/>
              </a:rPr>
              <a:t>: </a:t>
            </a:r>
            <a:endParaRPr lang="de-DE" sz="1400" b="1" dirty="0">
              <a:solidFill>
                <a:srgbClr val="000000"/>
              </a:solidFill>
              <a:latin typeface="Arial" panose="020B0604020202020204" pitchFamily="34" charset="0"/>
              <a:cs typeface="Arial" panose="020B0604020202020204" pitchFamily="34" charset="0"/>
            </a:endParaRPr>
          </a:p>
          <a:p>
            <a:pPr lvl="1"/>
            <a:r>
              <a:rPr lang="de-DE" sz="1400" dirty="0">
                <a:solidFill>
                  <a:srgbClr val="000000"/>
                </a:solidFill>
                <a:latin typeface="Arial" panose="020B0604020202020204" pitchFamily="34" charset="0"/>
                <a:ea typeface="Times New Roman" panose="02020603050405020304" pitchFamily="18" charset="0"/>
                <a:cs typeface="Arial" panose="020B0604020202020204" pitchFamily="34" charset="0"/>
                <a:hlinkClick r:id="rId2"/>
              </a:rPr>
              <a:t>http://iardwebprod.azurewebsites.net/science-resources/detail/Health-Warning-Labels</a:t>
            </a:r>
            <a:endParaRPr lang="de-DE"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1"/>
            <a:r>
              <a:rPr lang="de-DE" sz="1400" dirty="0">
                <a:solidFill>
                  <a:srgbClr val="000000"/>
                </a:solidFill>
                <a:latin typeface="Arial" panose="020B0604020202020204" pitchFamily="34" charset="0"/>
                <a:ea typeface="Times New Roman" panose="02020603050405020304" pitchFamily="18" charset="0"/>
                <a:cs typeface="Arial" panose="020B0604020202020204" pitchFamily="34" charset="0"/>
                <a:hlinkClick r:id="rId3"/>
              </a:rPr>
              <a:t>https://www.iard.org/science-resources/detail/health-warning-labeling-requirements/</a:t>
            </a:r>
            <a:endParaRPr lang="de-DE"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endParaRPr lang="de-DE" dirty="0"/>
          </a:p>
        </p:txBody>
      </p:sp>
      <p:sp>
        <p:nvSpPr>
          <p:cNvPr id="4" name="Datumsplatzhalter 3">
            <a:extLst>
              <a:ext uri="{FF2B5EF4-FFF2-40B4-BE49-F238E27FC236}">
                <a16:creationId xmlns:a16="http://schemas.microsoft.com/office/drawing/2014/main" id="{6EF4E02A-4060-0895-2E78-22D19330CCA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AF6860-1DF3-4E2D-823F-C9A499D653AB}" type="datetime1">
              <a:rPr kumimoji="0" lang="de-D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04.04.2023</a:t>
            </a:fld>
            <a:r>
              <a:rPr kumimoji="0" lang="de-DE" sz="1200" b="0" i="0" u="none" strike="noStrike" kern="1200" cap="none" spc="0" normalizeH="0" baseline="0" noProof="0">
                <a:ln>
                  <a:noFill/>
                </a:ln>
                <a:solidFill>
                  <a:prstClr val="black">
                    <a:tint val="75000"/>
                  </a:prstClr>
                </a:solidFill>
                <a:effectLst/>
                <a:uLnTx/>
                <a:uFillTx/>
                <a:latin typeface="Arial"/>
                <a:ea typeface="+mn-ea"/>
                <a:cs typeface="+mn-cs"/>
              </a:rPr>
              <a:t> | Deutscher Weinbauverband e.V.</a:t>
            </a:r>
            <a:endParaRPr kumimoji="0" lang="de-D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Foliennummernplatzhalter 4">
            <a:extLst>
              <a:ext uri="{FF2B5EF4-FFF2-40B4-BE49-F238E27FC236}">
                <a16:creationId xmlns:a16="http://schemas.microsoft.com/office/drawing/2014/main" id="{E944C144-ADF9-E4E2-2E2A-D632949A639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BB93B-79D3-4028-8911-E50FBEB47E67}" type="slidenum">
              <a:rPr kumimoji="0" lang="de-D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a:ln>
                <a:noFill/>
              </a:ln>
              <a:solidFill>
                <a:prstClr val="black">
                  <a:tint val="75000"/>
                </a:prstClr>
              </a:solidFill>
              <a:effectLst/>
              <a:uLnTx/>
              <a:uFillTx/>
              <a:latin typeface="Arial"/>
              <a:ea typeface="+mn-ea"/>
              <a:cs typeface="+mn-cs"/>
            </a:endParaRPr>
          </a:p>
        </p:txBody>
      </p:sp>
      <p:pic>
        <p:nvPicPr>
          <p:cNvPr id="6" name="Picture 3">
            <a:extLst>
              <a:ext uri="{FF2B5EF4-FFF2-40B4-BE49-F238E27FC236}">
                <a16:creationId xmlns:a16="http://schemas.microsoft.com/office/drawing/2014/main" id="{868865EC-8C11-428C-9D01-68BB69912E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2499742"/>
            <a:ext cx="1224136" cy="1302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666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FF6A72-247F-020A-906E-71F964348C7C}"/>
              </a:ext>
            </a:extLst>
          </p:cNvPr>
          <p:cNvSpPr>
            <a:spLocks noGrp="1"/>
          </p:cNvSpPr>
          <p:nvPr>
            <p:ph type="title"/>
          </p:nvPr>
        </p:nvSpPr>
        <p:spPr>
          <a:xfrm>
            <a:off x="0" y="205979"/>
            <a:ext cx="7668344" cy="857250"/>
          </a:xfrm>
        </p:spPr>
        <p:txBody>
          <a:bodyPr/>
          <a:lstStyle/>
          <a:p>
            <a:r>
              <a:rPr lang="de-DE" dirty="0"/>
              <a:t>Handeln / Nicht handeln angesichts weiterer drohender nationaler Vorstöße / eines EU-Vorschlags ?</a:t>
            </a:r>
          </a:p>
        </p:txBody>
      </p:sp>
      <p:sp>
        <p:nvSpPr>
          <p:cNvPr id="3" name="Inhaltsplatzhalter 2">
            <a:extLst>
              <a:ext uri="{FF2B5EF4-FFF2-40B4-BE49-F238E27FC236}">
                <a16:creationId xmlns:a16="http://schemas.microsoft.com/office/drawing/2014/main" id="{C11DEE8A-39BB-46AC-35E5-7D12C16BB1AD}"/>
              </a:ext>
            </a:extLst>
          </p:cNvPr>
          <p:cNvSpPr>
            <a:spLocks noGrp="1"/>
          </p:cNvSpPr>
          <p:nvPr>
            <p:ph idx="1"/>
          </p:nvPr>
        </p:nvSpPr>
        <p:spPr>
          <a:xfrm>
            <a:off x="539552" y="2073471"/>
            <a:ext cx="3888072" cy="2693792"/>
          </a:xfrm>
          <a:ln w="3175">
            <a:solidFill>
              <a:schemeClr val="accent1"/>
            </a:solidFill>
          </a:ln>
        </p:spPr>
        <p:txBody>
          <a:bodyPr>
            <a:noAutofit/>
          </a:bodyPr>
          <a:lstStyle/>
          <a:p>
            <a:r>
              <a:rPr lang="de-DE" sz="1600" dirty="0">
                <a:cs typeface="Arial" panose="020B0604020202020204" pitchFamily="34" charset="0"/>
              </a:rPr>
              <a:t>Es besteht die Gefahr, dass die Gelegenheit verpasst wird, an der Debatte teilzunehmen und die Entscheidungen zu beeinflussen. </a:t>
            </a:r>
          </a:p>
          <a:p>
            <a:r>
              <a:rPr lang="de-DE" sz="1600" dirty="0">
                <a:cs typeface="Arial" panose="020B0604020202020204" pitchFamily="34" charset="0"/>
              </a:rPr>
              <a:t>Andere Akteure werden etwas vorschlagen, dass den/die Sektor(en) gefährden könnte. </a:t>
            </a:r>
          </a:p>
          <a:p>
            <a:r>
              <a:rPr lang="de-DE" sz="1600" dirty="0">
                <a:cs typeface="Arial" panose="020B0604020202020204" pitchFamily="34" charset="0"/>
              </a:rPr>
              <a:t>Wenn EU nicht reagiert, droht ein Flickenteppich von nationalen Regelungen.</a:t>
            </a:r>
          </a:p>
          <a:p>
            <a:pPr marL="0" lvl="0" indent="0">
              <a:buNone/>
            </a:pPr>
            <a:endParaRPr lang="de-DE" sz="1600" dirty="0">
              <a:cs typeface="Arial" panose="020B0604020202020204" pitchFamily="34" charset="0"/>
            </a:endParaRPr>
          </a:p>
          <a:p>
            <a:endParaRPr lang="de-DE" sz="1600" dirty="0"/>
          </a:p>
        </p:txBody>
      </p:sp>
      <p:sp>
        <p:nvSpPr>
          <p:cNvPr id="4" name="Datumsplatzhalter 3">
            <a:extLst>
              <a:ext uri="{FF2B5EF4-FFF2-40B4-BE49-F238E27FC236}">
                <a16:creationId xmlns:a16="http://schemas.microsoft.com/office/drawing/2014/main" id="{AB2F568F-2807-BE02-9C7C-9F4B109934B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AF6860-1DF3-4E2D-823F-C9A499D653AB}" type="datetime1">
              <a:rPr kumimoji="0" lang="de-D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04.04.2023</a:t>
            </a:fld>
            <a:r>
              <a:rPr kumimoji="0" lang="de-DE" sz="1200" b="0" i="0" u="none" strike="noStrike" kern="1200" cap="none" spc="0" normalizeH="0" baseline="0" noProof="0">
                <a:ln>
                  <a:noFill/>
                </a:ln>
                <a:solidFill>
                  <a:prstClr val="black">
                    <a:tint val="75000"/>
                  </a:prstClr>
                </a:solidFill>
                <a:effectLst/>
                <a:uLnTx/>
                <a:uFillTx/>
                <a:latin typeface="Arial"/>
                <a:ea typeface="+mn-ea"/>
                <a:cs typeface="+mn-cs"/>
              </a:rPr>
              <a:t> | Deutscher Weinbauverband e.V.</a:t>
            </a:r>
            <a:endParaRPr kumimoji="0" lang="de-D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Foliennummernplatzhalter 4">
            <a:extLst>
              <a:ext uri="{FF2B5EF4-FFF2-40B4-BE49-F238E27FC236}">
                <a16:creationId xmlns:a16="http://schemas.microsoft.com/office/drawing/2014/main" id="{F874D6F7-F155-4FA1-3AAB-6AA07B92E9C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BB93B-79D3-4028-8911-E50FBEB47E67}" type="slidenum">
              <a:rPr kumimoji="0" lang="de-D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Textfeld 5">
            <a:extLst>
              <a:ext uri="{FF2B5EF4-FFF2-40B4-BE49-F238E27FC236}">
                <a16:creationId xmlns:a16="http://schemas.microsoft.com/office/drawing/2014/main" id="{C73FDBA3-36BD-4ACE-09F8-BDEA5FBF38BF}"/>
              </a:ext>
            </a:extLst>
          </p:cNvPr>
          <p:cNvSpPr txBox="1"/>
          <p:nvPr/>
        </p:nvSpPr>
        <p:spPr>
          <a:xfrm>
            <a:off x="539552" y="1364925"/>
            <a:ext cx="3888072" cy="713502"/>
          </a:xfrm>
          <a:prstGeom prst="rect">
            <a:avLst/>
          </a:prstGeom>
          <a:solidFill>
            <a:srgbClr val="861F41"/>
          </a:solidFill>
          <a:ln w="3175">
            <a:solidFill>
              <a:schemeClr val="accent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latin typeface="Arial"/>
                <a:ea typeface="+mn-ea"/>
                <a:cs typeface="+mn-cs"/>
              </a:rPr>
              <a:t>Nicht handeln</a:t>
            </a:r>
          </a:p>
        </p:txBody>
      </p:sp>
      <p:sp>
        <p:nvSpPr>
          <p:cNvPr id="7" name="Textfeld 6">
            <a:extLst>
              <a:ext uri="{FF2B5EF4-FFF2-40B4-BE49-F238E27FC236}">
                <a16:creationId xmlns:a16="http://schemas.microsoft.com/office/drawing/2014/main" id="{E34ED1F3-F055-B7CC-29B0-AB9820857858}"/>
              </a:ext>
            </a:extLst>
          </p:cNvPr>
          <p:cNvSpPr txBox="1"/>
          <p:nvPr/>
        </p:nvSpPr>
        <p:spPr>
          <a:xfrm>
            <a:off x="4716463" y="1364925"/>
            <a:ext cx="3240000" cy="713502"/>
          </a:xfrm>
          <a:prstGeom prst="rect">
            <a:avLst/>
          </a:prstGeom>
          <a:solidFill>
            <a:srgbClr val="861F41"/>
          </a:solidFill>
          <a:ln w="3175">
            <a:solidFill>
              <a:schemeClr val="accent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latin typeface="Arial"/>
                <a:ea typeface="+mn-ea"/>
                <a:cs typeface="+mn-cs"/>
              </a:rPr>
              <a:t>Handeln</a:t>
            </a:r>
          </a:p>
        </p:txBody>
      </p:sp>
      <p:sp>
        <p:nvSpPr>
          <p:cNvPr id="8" name="Inhaltsplatzhalter 2">
            <a:extLst>
              <a:ext uri="{FF2B5EF4-FFF2-40B4-BE49-F238E27FC236}">
                <a16:creationId xmlns:a16="http://schemas.microsoft.com/office/drawing/2014/main" id="{394F6587-1956-223C-5079-756D214DE134}"/>
              </a:ext>
            </a:extLst>
          </p:cNvPr>
          <p:cNvSpPr txBox="1">
            <a:spLocks/>
          </p:cNvSpPr>
          <p:nvPr/>
        </p:nvSpPr>
        <p:spPr>
          <a:xfrm>
            <a:off x="4716016" y="2078427"/>
            <a:ext cx="3240000" cy="2394446"/>
          </a:xfrm>
          <a:prstGeom prst="rect">
            <a:avLst/>
          </a:prstGeom>
          <a:ln w="3175">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110000"/>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7C2C3E"/>
              </a:buClr>
              <a:buSzPct val="110000"/>
              <a:buFont typeface="Arial" panose="020B0604020202020204" pitchFamily="34" charset="0"/>
              <a:buChar char="•"/>
              <a:tabLst/>
              <a:defRPr/>
            </a:pPr>
            <a:r>
              <a:rPr kumimoji="0" lang="de-DE" sz="16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Handeln: was, wann und wie weitreichend? </a:t>
            </a:r>
            <a:endParaRPr kumimoji="0" lang="en-US" sz="16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7C2C3E"/>
              </a:buClr>
              <a:buSzPct val="110000"/>
              <a:buFont typeface="Arial" panose="020B0604020202020204" pitchFamily="34" charset="0"/>
              <a:buChar char="•"/>
              <a:tabLst/>
              <a:defRPr/>
            </a:pPr>
            <a:r>
              <a:rPr kumimoji="0" lang="de-DE" sz="16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Vorschlag muss ausreichend „ambitioniert“ sein (aber Verhandlungsmasse muss erhalten bleiben)</a:t>
            </a:r>
            <a:endParaRPr kumimoji="0" lang="de-DE" sz="16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7C2C3E"/>
              </a:buClr>
              <a:buSzPct val="110000"/>
              <a:buFont typeface="Arial" panose="020B0604020202020204" pitchFamily="34" charset="0"/>
              <a:buChar char="•"/>
              <a:tabLst/>
              <a:defRPr/>
            </a:pPr>
            <a:endParaRPr kumimoji="0" lang="de-DE" sz="16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7C2C3E"/>
              </a:buClr>
              <a:buSzPct val="110000"/>
              <a:buFont typeface="Arial" panose="020B0604020202020204" pitchFamily="34" charset="0"/>
              <a:buChar char="•"/>
              <a:tabLst/>
              <a:defRPr/>
            </a:pPr>
            <a:endParaRPr kumimoji="0" lang="de-DE" sz="16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pic>
        <p:nvPicPr>
          <p:cNvPr id="10" name="Grafik 9" descr="Marke Fragezeichen Silhouette">
            <a:extLst>
              <a:ext uri="{FF2B5EF4-FFF2-40B4-BE49-F238E27FC236}">
                <a16:creationId xmlns:a16="http://schemas.microsoft.com/office/drawing/2014/main" id="{94D6638F-02EB-EAD5-A818-640F26ED12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60032" y="1347614"/>
            <a:ext cx="725857" cy="725857"/>
          </a:xfrm>
          <a:prstGeom prst="rect">
            <a:avLst/>
          </a:prstGeom>
        </p:spPr>
      </p:pic>
      <p:pic>
        <p:nvPicPr>
          <p:cNvPr id="12" name="Grafik 11" descr="Hilfe Silhouette">
            <a:extLst>
              <a:ext uri="{FF2B5EF4-FFF2-40B4-BE49-F238E27FC236}">
                <a16:creationId xmlns:a16="http://schemas.microsoft.com/office/drawing/2014/main" id="{C7E0C821-E0DE-07C7-3B78-D85DB19EB6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7720" y="1361859"/>
            <a:ext cx="719633" cy="719633"/>
          </a:xfrm>
          <a:prstGeom prst="rect">
            <a:avLst/>
          </a:prstGeom>
        </p:spPr>
      </p:pic>
    </p:spTree>
    <p:extLst>
      <p:ext uri="{BB962C8B-B14F-4D97-AF65-F5344CB8AC3E}">
        <p14:creationId xmlns:p14="http://schemas.microsoft.com/office/powerpoint/2010/main" val="4011001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945042-552B-2AED-8D11-4BD28795C221}"/>
              </a:ext>
            </a:extLst>
          </p:cNvPr>
          <p:cNvSpPr>
            <a:spLocks noGrp="1"/>
          </p:cNvSpPr>
          <p:nvPr>
            <p:ph type="title"/>
          </p:nvPr>
        </p:nvSpPr>
        <p:spPr/>
        <p:txBody>
          <a:bodyPr/>
          <a:lstStyle/>
          <a:p>
            <a:r>
              <a:rPr lang="de-DE" dirty="0"/>
              <a:t>Beschluss des DWV: vorsichtig proaktives Vorgehen</a:t>
            </a:r>
          </a:p>
        </p:txBody>
      </p:sp>
      <p:sp>
        <p:nvSpPr>
          <p:cNvPr id="4" name="Datumsplatzhalter 3">
            <a:extLst>
              <a:ext uri="{FF2B5EF4-FFF2-40B4-BE49-F238E27FC236}">
                <a16:creationId xmlns:a16="http://schemas.microsoft.com/office/drawing/2014/main" id="{8D15C316-8F6C-608A-BF5B-63A18D1C259A}"/>
              </a:ext>
            </a:extLst>
          </p:cNvPr>
          <p:cNvSpPr>
            <a:spLocks noGrp="1"/>
          </p:cNvSpPr>
          <p:nvPr>
            <p:ph type="dt" sz="half" idx="10"/>
          </p:nvPr>
        </p:nvSpPr>
        <p:spPr/>
        <p:txBody>
          <a:bodyPr/>
          <a:lstStyle/>
          <a:p>
            <a:fld id="{11AF6860-1DF3-4E2D-823F-C9A499D653AB}" type="datetime1">
              <a:rPr lang="de-DE" smtClean="0"/>
              <a:pPr/>
              <a:t>04.04.2023</a:t>
            </a:fld>
            <a:r>
              <a:rPr lang="de-DE"/>
              <a:t> | Deutscher Weinbauverband e.V.</a:t>
            </a:r>
            <a:endParaRPr lang="de-DE" dirty="0"/>
          </a:p>
        </p:txBody>
      </p:sp>
      <p:sp>
        <p:nvSpPr>
          <p:cNvPr id="5" name="Foliennummernplatzhalter 4">
            <a:extLst>
              <a:ext uri="{FF2B5EF4-FFF2-40B4-BE49-F238E27FC236}">
                <a16:creationId xmlns:a16="http://schemas.microsoft.com/office/drawing/2014/main" id="{1FA10EA2-B0CF-A9B0-3271-EC27A999BC6F}"/>
              </a:ext>
            </a:extLst>
          </p:cNvPr>
          <p:cNvSpPr>
            <a:spLocks noGrp="1"/>
          </p:cNvSpPr>
          <p:nvPr>
            <p:ph type="sldNum" sz="quarter" idx="11"/>
          </p:nvPr>
        </p:nvSpPr>
        <p:spPr/>
        <p:txBody>
          <a:bodyPr/>
          <a:lstStyle/>
          <a:p>
            <a:fld id="{9E5BB93B-79D3-4028-8911-E50FBEB47E67}" type="slidenum">
              <a:rPr lang="de-DE" smtClean="0"/>
              <a:t>24</a:t>
            </a:fld>
            <a:endParaRPr lang="de-DE"/>
          </a:p>
        </p:txBody>
      </p:sp>
      <p:sp>
        <p:nvSpPr>
          <p:cNvPr id="8" name="Inhaltsplatzhalter 7">
            <a:extLst>
              <a:ext uri="{FF2B5EF4-FFF2-40B4-BE49-F238E27FC236}">
                <a16:creationId xmlns:a16="http://schemas.microsoft.com/office/drawing/2014/main" id="{50D800FA-B167-5002-2403-B8F8F8665ED0}"/>
              </a:ext>
            </a:extLst>
          </p:cNvPr>
          <p:cNvSpPr>
            <a:spLocks noGrp="1"/>
          </p:cNvSpPr>
          <p:nvPr>
            <p:ph idx="1"/>
          </p:nvPr>
        </p:nvSpPr>
        <p:spPr/>
        <p:txBody>
          <a:bodyPr/>
          <a:lstStyle/>
          <a:p>
            <a:r>
              <a:rPr lang="de-DE" dirty="0"/>
              <a:t>Beschluss des DWV: </a:t>
            </a:r>
          </a:p>
          <a:p>
            <a:pPr lvl="1"/>
            <a:endParaRPr lang="de-DE" dirty="0"/>
          </a:p>
        </p:txBody>
      </p:sp>
      <p:pic>
        <p:nvPicPr>
          <p:cNvPr id="10" name="Grafik 9">
            <a:extLst>
              <a:ext uri="{FF2B5EF4-FFF2-40B4-BE49-F238E27FC236}">
                <a16:creationId xmlns:a16="http://schemas.microsoft.com/office/drawing/2014/main" id="{695300AF-F480-0754-7756-6BF3E1A68531}"/>
              </a:ext>
            </a:extLst>
          </p:cNvPr>
          <p:cNvPicPr>
            <a:picLocks noChangeAspect="1"/>
          </p:cNvPicPr>
          <p:nvPr/>
        </p:nvPicPr>
        <p:blipFill rotWithShape="1">
          <a:blip r:embed="rId2"/>
          <a:srcRect t="2494" b="2500"/>
          <a:stretch/>
        </p:blipFill>
        <p:spPr>
          <a:xfrm>
            <a:off x="3275856" y="1324384"/>
            <a:ext cx="4077263" cy="3175000"/>
          </a:xfrm>
          <a:prstGeom prst="rect">
            <a:avLst/>
          </a:prstGeom>
        </p:spPr>
      </p:pic>
      <p:pic>
        <p:nvPicPr>
          <p:cNvPr id="12" name="Grafik 11">
            <a:extLst>
              <a:ext uri="{FF2B5EF4-FFF2-40B4-BE49-F238E27FC236}">
                <a16:creationId xmlns:a16="http://schemas.microsoft.com/office/drawing/2014/main" id="{6E001D3E-50B2-3983-E175-D3CC8A8D7CF4}"/>
              </a:ext>
            </a:extLst>
          </p:cNvPr>
          <p:cNvPicPr>
            <a:picLocks noChangeAspect="1"/>
          </p:cNvPicPr>
          <p:nvPr/>
        </p:nvPicPr>
        <p:blipFill>
          <a:blip r:embed="rId3"/>
          <a:stretch>
            <a:fillRect/>
          </a:stretch>
        </p:blipFill>
        <p:spPr>
          <a:xfrm>
            <a:off x="395536" y="2426109"/>
            <a:ext cx="3028950" cy="971550"/>
          </a:xfrm>
          <a:prstGeom prst="rect">
            <a:avLst/>
          </a:prstGeom>
        </p:spPr>
      </p:pic>
    </p:spTree>
    <p:extLst>
      <p:ext uri="{BB962C8B-B14F-4D97-AF65-F5344CB8AC3E}">
        <p14:creationId xmlns:p14="http://schemas.microsoft.com/office/powerpoint/2010/main" val="3336501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2A9B8E-E3B8-3481-3872-FBA4F63C2484}"/>
              </a:ext>
            </a:extLst>
          </p:cNvPr>
          <p:cNvSpPr>
            <a:spLocks noGrp="1"/>
          </p:cNvSpPr>
          <p:nvPr>
            <p:ph type="title"/>
          </p:nvPr>
        </p:nvSpPr>
        <p:spPr/>
        <p:txBody>
          <a:bodyPr/>
          <a:lstStyle/>
          <a:p>
            <a:r>
              <a:rPr lang="de-DE" dirty="0"/>
              <a:t>	</a:t>
            </a:r>
          </a:p>
        </p:txBody>
      </p:sp>
      <p:sp>
        <p:nvSpPr>
          <p:cNvPr id="3" name="Inhaltsplatzhalter 2">
            <a:extLst>
              <a:ext uri="{FF2B5EF4-FFF2-40B4-BE49-F238E27FC236}">
                <a16:creationId xmlns:a16="http://schemas.microsoft.com/office/drawing/2014/main" id="{32E37770-A8ED-B490-C472-AAE4D7D2FA2D}"/>
              </a:ext>
            </a:extLst>
          </p:cNvPr>
          <p:cNvSpPr>
            <a:spLocks noGrp="1"/>
          </p:cNvSpPr>
          <p:nvPr>
            <p:ph idx="1"/>
          </p:nvPr>
        </p:nvSpPr>
        <p:spPr>
          <a:xfrm>
            <a:off x="611560" y="1347787"/>
            <a:ext cx="8280920" cy="3246835"/>
          </a:xfrm>
        </p:spPr>
        <p:txBody>
          <a:bodyPr/>
          <a:lstStyle/>
          <a:p>
            <a:pPr marL="0" indent="0">
              <a:buNone/>
            </a:pPr>
            <a:endParaRPr lang="de-DE" dirty="0"/>
          </a:p>
          <a:p>
            <a:pPr marL="0" indent="0">
              <a:buNone/>
            </a:pPr>
            <a:endParaRPr lang="de-DE" dirty="0"/>
          </a:p>
          <a:p>
            <a:pPr marL="0" indent="0">
              <a:buNone/>
            </a:pPr>
            <a:endParaRPr lang="de-DE" dirty="0"/>
          </a:p>
          <a:p>
            <a:pPr marL="0" indent="0">
              <a:buNone/>
            </a:pPr>
            <a:r>
              <a:rPr kumimoji="0" lang="de-DE" sz="2400" b="1" i="0" u="none" strike="noStrike" kern="1200" cap="none" spc="0" normalizeH="0" baseline="0" noProof="0" dirty="0">
                <a:ln>
                  <a:noFill/>
                </a:ln>
                <a:solidFill>
                  <a:srgbClr val="7C2C3E"/>
                </a:solidFill>
                <a:effectLst/>
                <a:uLnTx/>
                <a:uFillTx/>
                <a:latin typeface="Arial"/>
                <a:ea typeface="+mj-ea"/>
                <a:cs typeface="+mj-cs"/>
              </a:rPr>
              <a:t>Nährwert- / Brennwert- / </a:t>
            </a:r>
            <a:r>
              <a:rPr kumimoji="0" lang="de-DE" sz="2400" b="1" i="0" u="none" strike="noStrike" kern="1200" cap="none" spc="0" normalizeH="0" baseline="0" noProof="0" dirty="0" err="1">
                <a:ln>
                  <a:noFill/>
                </a:ln>
                <a:solidFill>
                  <a:srgbClr val="7C2C3E"/>
                </a:solidFill>
                <a:effectLst/>
                <a:uLnTx/>
                <a:uFillTx/>
                <a:latin typeface="Arial"/>
                <a:ea typeface="+mj-ea"/>
                <a:cs typeface="+mj-cs"/>
              </a:rPr>
              <a:t>Zutatenkennzeichung</a:t>
            </a:r>
            <a:r>
              <a:rPr kumimoji="0" lang="de-DE" sz="2400" b="1" i="0" u="none" strike="noStrike" kern="1200" cap="none" spc="0" normalizeH="0" baseline="0" noProof="0" dirty="0">
                <a:ln>
                  <a:noFill/>
                </a:ln>
                <a:solidFill>
                  <a:srgbClr val="7C2C3E"/>
                </a:solidFill>
                <a:effectLst/>
                <a:uLnTx/>
                <a:uFillTx/>
                <a:latin typeface="Arial"/>
                <a:ea typeface="+mj-ea"/>
                <a:cs typeface="+mj-cs"/>
              </a:rPr>
              <a:t> für Wein ab dem 8.12.2023 obligatorisch</a:t>
            </a:r>
            <a:endParaRPr lang="de-DE" b="1" dirty="0"/>
          </a:p>
        </p:txBody>
      </p:sp>
      <p:sp>
        <p:nvSpPr>
          <p:cNvPr id="4" name="Datumsplatzhalter 3">
            <a:extLst>
              <a:ext uri="{FF2B5EF4-FFF2-40B4-BE49-F238E27FC236}">
                <a16:creationId xmlns:a16="http://schemas.microsoft.com/office/drawing/2014/main" id="{54A9B1AB-DFAB-3F43-087B-04FA7DEB21DC}"/>
              </a:ext>
            </a:extLst>
          </p:cNvPr>
          <p:cNvSpPr>
            <a:spLocks noGrp="1"/>
          </p:cNvSpPr>
          <p:nvPr>
            <p:ph type="dt" sz="half" idx="10"/>
          </p:nvPr>
        </p:nvSpPr>
        <p:spPr/>
        <p:txBody>
          <a:bodyPr/>
          <a:lstStyle/>
          <a:p>
            <a:fld id="{11AF6860-1DF3-4E2D-823F-C9A499D653AB}" type="datetime1">
              <a:rPr lang="de-DE" smtClean="0"/>
              <a:pPr/>
              <a:t>04.04.2023</a:t>
            </a:fld>
            <a:r>
              <a:rPr lang="de-DE" dirty="0"/>
              <a:t> | Deutscher Weinbauverband e.V.</a:t>
            </a:r>
          </a:p>
        </p:txBody>
      </p:sp>
      <p:sp>
        <p:nvSpPr>
          <p:cNvPr id="5" name="Foliennummernplatzhalter 4">
            <a:extLst>
              <a:ext uri="{FF2B5EF4-FFF2-40B4-BE49-F238E27FC236}">
                <a16:creationId xmlns:a16="http://schemas.microsoft.com/office/drawing/2014/main" id="{A401CEC2-268F-6BE5-BA3B-387DBE1EE58E}"/>
              </a:ext>
            </a:extLst>
          </p:cNvPr>
          <p:cNvSpPr>
            <a:spLocks noGrp="1"/>
          </p:cNvSpPr>
          <p:nvPr>
            <p:ph type="sldNum" sz="quarter" idx="11"/>
          </p:nvPr>
        </p:nvSpPr>
        <p:spPr/>
        <p:txBody>
          <a:bodyPr/>
          <a:lstStyle/>
          <a:p>
            <a:fld id="{9E5BB93B-79D3-4028-8911-E50FBEB47E67}" type="slidenum">
              <a:rPr lang="de-DE" smtClean="0"/>
              <a:t>25</a:t>
            </a:fld>
            <a:endParaRPr lang="de-DE"/>
          </a:p>
        </p:txBody>
      </p:sp>
    </p:spTree>
    <p:extLst>
      <p:ext uri="{BB962C8B-B14F-4D97-AF65-F5344CB8AC3E}">
        <p14:creationId xmlns:p14="http://schemas.microsoft.com/office/powerpoint/2010/main" val="750597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A8E8AD-F7F8-4E49-81B6-AAB424D01656}"/>
              </a:ext>
            </a:extLst>
          </p:cNvPr>
          <p:cNvSpPr>
            <a:spLocks noGrp="1"/>
          </p:cNvSpPr>
          <p:nvPr>
            <p:ph type="title"/>
          </p:nvPr>
        </p:nvSpPr>
        <p:spPr/>
        <p:txBody>
          <a:bodyPr/>
          <a:lstStyle/>
          <a:p>
            <a:r>
              <a:rPr lang="de-DE" dirty="0"/>
              <a:t>Neue Kennzeichnungspflicht in der GMO:</a:t>
            </a:r>
          </a:p>
        </p:txBody>
      </p:sp>
      <p:sp>
        <p:nvSpPr>
          <p:cNvPr id="6" name="Inhaltsplatzhalter 5">
            <a:extLst>
              <a:ext uri="{FF2B5EF4-FFF2-40B4-BE49-F238E27FC236}">
                <a16:creationId xmlns:a16="http://schemas.microsoft.com/office/drawing/2014/main" id="{8863BF07-EF01-4648-8BEE-D4F55D8FE498}"/>
              </a:ext>
            </a:extLst>
          </p:cNvPr>
          <p:cNvSpPr>
            <a:spLocks noGrp="1"/>
          </p:cNvSpPr>
          <p:nvPr>
            <p:ph idx="1"/>
          </p:nvPr>
        </p:nvSpPr>
        <p:spPr>
          <a:xfrm>
            <a:off x="278334" y="1347614"/>
            <a:ext cx="5473304" cy="3246835"/>
          </a:xfrm>
        </p:spPr>
        <p:txBody>
          <a:bodyPr>
            <a:noAutofit/>
          </a:bodyPr>
          <a:lstStyle/>
          <a:p>
            <a:pPr marL="0" indent="0">
              <a:buNone/>
            </a:pPr>
            <a:r>
              <a:rPr lang="de-DE" sz="1200" u="sng" dirty="0"/>
              <a:t>Brennwert: </a:t>
            </a:r>
            <a:endParaRPr lang="de-DE" sz="1200" dirty="0"/>
          </a:p>
          <a:p>
            <a:pPr marL="0" indent="0">
              <a:buNone/>
            </a:pPr>
            <a:r>
              <a:rPr lang="de-DE" sz="1200" dirty="0"/>
              <a:t>Angabe auf dem </a:t>
            </a:r>
            <a:r>
              <a:rPr lang="de-DE" sz="1200" b="1" dirty="0"/>
              <a:t>Etikett</a:t>
            </a:r>
            <a:r>
              <a:rPr lang="de-DE" sz="1200" dirty="0"/>
              <a:t> mit dem Symbol E     </a:t>
            </a:r>
          </a:p>
          <a:p>
            <a:pPr marL="0" indent="0">
              <a:buNone/>
            </a:pPr>
            <a:endParaRPr lang="de-DE" sz="1200" dirty="0"/>
          </a:p>
          <a:p>
            <a:pPr marL="0" indent="0">
              <a:buNone/>
            </a:pPr>
            <a:r>
              <a:rPr lang="de-DE" sz="1200" u="sng" dirty="0"/>
              <a:t>Zutaten + sogenannte Nährwerttabelle: </a:t>
            </a:r>
            <a:endParaRPr lang="de-DE" sz="1200" dirty="0"/>
          </a:p>
          <a:p>
            <a:pPr marL="0" indent="0">
              <a:buNone/>
            </a:pPr>
            <a:r>
              <a:rPr lang="de-DE" sz="1200" dirty="0"/>
              <a:t>Drei verschiedene Möglichkeiten. </a:t>
            </a:r>
          </a:p>
          <a:p>
            <a:pPr lvl="1">
              <a:buFont typeface="+mj-lt"/>
              <a:buAutoNum type="arabicPeriod"/>
            </a:pPr>
            <a:r>
              <a:rPr lang="de-DE" sz="1200" b="1" dirty="0"/>
              <a:t>Angabe auf dem Etikett</a:t>
            </a:r>
            <a:r>
              <a:rPr lang="de-DE" sz="1200" dirty="0"/>
              <a:t>.</a:t>
            </a:r>
          </a:p>
          <a:p>
            <a:pPr lvl="1">
              <a:buFont typeface="+mj-lt"/>
              <a:buAutoNum type="arabicPeriod"/>
            </a:pPr>
            <a:r>
              <a:rPr lang="de-DE" sz="1200" b="1" dirty="0"/>
              <a:t>QR-Code </a:t>
            </a:r>
            <a:r>
              <a:rPr lang="de-DE" sz="1200" dirty="0"/>
              <a:t>auf dem Etikett, der auf ihr </a:t>
            </a:r>
            <a:r>
              <a:rPr lang="de-DE" sz="1200" b="1" dirty="0"/>
              <a:t>firmeneigenes »E-Label«-System </a:t>
            </a:r>
            <a:r>
              <a:rPr lang="de-DE" sz="1200" dirty="0"/>
              <a:t>auf einer Homepage (getrennt von werbenden Aussagen und Webshop) verweist	</a:t>
            </a:r>
          </a:p>
          <a:p>
            <a:pPr lvl="1">
              <a:buFont typeface="+mj-lt"/>
              <a:buAutoNum type="arabicPeriod"/>
            </a:pPr>
            <a:r>
              <a:rPr lang="de-DE" sz="1200" b="1" dirty="0"/>
              <a:t>QR-Code</a:t>
            </a:r>
            <a:r>
              <a:rPr lang="de-DE" sz="1200" dirty="0"/>
              <a:t> auf dem Etikett, der auf eine </a:t>
            </a:r>
            <a:r>
              <a:rPr lang="de-DE" sz="1200" b="1" dirty="0"/>
              <a:t>gemeinsame »E-Label«-Plattform </a:t>
            </a:r>
            <a:r>
              <a:rPr lang="de-DE" sz="1200" dirty="0"/>
              <a:t>führt, der sich der Erzeuger angeschlossen hat.</a:t>
            </a:r>
          </a:p>
          <a:p>
            <a:pPr lvl="1">
              <a:buFont typeface="+mj-lt"/>
              <a:buAutoNum type="arabicPeriod"/>
            </a:pPr>
            <a:endParaRPr lang="de-DE" sz="1200" dirty="0"/>
          </a:p>
          <a:p>
            <a:pPr marL="0" indent="0">
              <a:buNone/>
            </a:pPr>
            <a:r>
              <a:rPr lang="de-DE" sz="1200" u="sng" dirty="0"/>
              <a:t>Allergene beim E-Label</a:t>
            </a:r>
          </a:p>
          <a:p>
            <a:pPr marL="0" indent="0">
              <a:buNone/>
            </a:pPr>
            <a:r>
              <a:rPr lang="de-DE" sz="1200" dirty="0"/>
              <a:t>Angabe auf dem </a:t>
            </a:r>
            <a:r>
              <a:rPr lang="de-DE" sz="1200" b="1" dirty="0"/>
              <a:t>Etikett</a:t>
            </a:r>
            <a:r>
              <a:rPr lang="de-DE" sz="1200" dirty="0"/>
              <a:t>, davor „enthält: [bspw. Sulfite]“</a:t>
            </a:r>
          </a:p>
        </p:txBody>
      </p:sp>
      <p:sp>
        <p:nvSpPr>
          <p:cNvPr id="3" name="Datumsplatzhalter 2">
            <a:extLst>
              <a:ext uri="{FF2B5EF4-FFF2-40B4-BE49-F238E27FC236}">
                <a16:creationId xmlns:a16="http://schemas.microsoft.com/office/drawing/2014/main" id="{5700816A-897D-489F-8C81-4F54F4089E45}"/>
              </a:ext>
            </a:extLst>
          </p:cNvPr>
          <p:cNvSpPr>
            <a:spLocks noGrp="1"/>
          </p:cNvSpPr>
          <p:nvPr>
            <p:ph type="dt" sz="half" idx="10"/>
          </p:nvPr>
        </p:nvSpPr>
        <p:spPr/>
        <p:txBody>
          <a:bodyPr/>
          <a:lstStyle/>
          <a:p>
            <a:fld id="{2676C87B-040B-4479-BF4C-E5DCFBBCCB9C}" type="datetime1">
              <a:rPr lang="de-DE" smtClean="0"/>
              <a:pPr/>
              <a:t>04.04.2023</a:t>
            </a:fld>
            <a:r>
              <a:rPr lang="de-DE"/>
              <a:t> | Deutscher Weinbauverband e.V.</a:t>
            </a:r>
            <a:endParaRPr lang="de-DE" dirty="0"/>
          </a:p>
        </p:txBody>
      </p:sp>
      <p:sp>
        <p:nvSpPr>
          <p:cNvPr id="4" name="Foliennummernplatzhalter 3">
            <a:extLst>
              <a:ext uri="{FF2B5EF4-FFF2-40B4-BE49-F238E27FC236}">
                <a16:creationId xmlns:a16="http://schemas.microsoft.com/office/drawing/2014/main" id="{3B4B1299-82AA-4E4C-A1EC-813DA1C97930}"/>
              </a:ext>
            </a:extLst>
          </p:cNvPr>
          <p:cNvSpPr>
            <a:spLocks noGrp="1"/>
          </p:cNvSpPr>
          <p:nvPr>
            <p:ph type="sldNum" sz="quarter" idx="11"/>
          </p:nvPr>
        </p:nvSpPr>
        <p:spPr/>
        <p:txBody>
          <a:bodyPr/>
          <a:lstStyle/>
          <a:p>
            <a:fld id="{9E5BB93B-79D3-4028-8911-E50FBEB47E67}" type="slidenum">
              <a:rPr lang="de-DE" smtClean="0"/>
              <a:t>26</a:t>
            </a:fld>
            <a:endParaRPr lang="de-DE"/>
          </a:p>
        </p:txBody>
      </p:sp>
      <p:pic>
        <p:nvPicPr>
          <p:cNvPr id="7" name="Grafik 6">
            <a:extLst>
              <a:ext uri="{FF2B5EF4-FFF2-40B4-BE49-F238E27FC236}">
                <a16:creationId xmlns:a16="http://schemas.microsoft.com/office/drawing/2014/main" id="{2B74C1EE-C6AA-4966-A8DC-114EBC0DDDF5}"/>
              </a:ext>
            </a:extLst>
          </p:cNvPr>
          <p:cNvPicPr>
            <a:picLocks noChangeAspect="1"/>
          </p:cNvPicPr>
          <p:nvPr/>
        </p:nvPicPr>
        <p:blipFill rotWithShape="1">
          <a:blip r:embed="rId3"/>
          <a:srcRect r="66171"/>
          <a:stretch/>
        </p:blipFill>
        <p:spPr>
          <a:xfrm>
            <a:off x="6012160" y="1252521"/>
            <a:ext cx="936104" cy="2759389"/>
          </a:xfrm>
          <a:prstGeom prst="rect">
            <a:avLst/>
          </a:prstGeom>
        </p:spPr>
      </p:pic>
      <p:pic>
        <p:nvPicPr>
          <p:cNvPr id="8" name="Grafik 7">
            <a:extLst>
              <a:ext uri="{FF2B5EF4-FFF2-40B4-BE49-F238E27FC236}">
                <a16:creationId xmlns:a16="http://schemas.microsoft.com/office/drawing/2014/main" id="{240918FC-6807-11D4-8819-29E73976FF9D}"/>
              </a:ext>
            </a:extLst>
          </p:cNvPr>
          <p:cNvPicPr>
            <a:picLocks noChangeAspect="1"/>
          </p:cNvPicPr>
          <p:nvPr/>
        </p:nvPicPr>
        <p:blipFill>
          <a:blip r:embed="rId4"/>
          <a:stretch>
            <a:fillRect/>
          </a:stretch>
        </p:blipFill>
        <p:spPr>
          <a:xfrm>
            <a:off x="7020272" y="1252520"/>
            <a:ext cx="1990725" cy="2039309"/>
          </a:xfrm>
          <a:prstGeom prst="rect">
            <a:avLst/>
          </a:prstGeom>
        </p:spPr>
      </p:pic>
      <p:pic>
        <p:nvPicPr>
          <p:cNvPr id="10" name="Grafik 9">
            <a:extLst>
              <a:ext uri="{FF2B5EF4-FFF2-40B4-BE49-F238E27FC236}">
                <a16:creationId xmlns:a16="http://schemas.microsoft.com/office/drawing/2014/main" id="{563B7598-D037-5975-9940-3944013BC13B}"/>
              </a:ext>
            </a:extLst>
          </p:cNvPr>
          <p:cNvPicPr>
            <a:picLocks noChangeAspect="1"/>
          </p:cNvPicPr>
          <p:nvPr/>
        </p:nvPicPr>
        <p:blipFill>
          <a:blip r:embed="rId5"/>
          <a:stretch>
            <a:fillRect/>
          </a:stretch>
        </p:blipFill>
        <p:spPr>
          <a:xfrm>
            <a:off x="7020272" y="3485105"/>
            <a:ext cx="2065786" cy="526805"/>
          </a:xfrm>
          <a:prstGeom prst="rect">
            <a:avLst/>
          </a:prstGeom>
        </p:spPr>
      </p:pic>
    </p:spTree>
    <p:extLst>
      <p:ext uri="{BB962C8B-B14F-4D97-AF65-F5344CB8AC3E}">
        <p14:creationId xmlns:p14="http://schemas.microsoft.com/office/powerpoint/2010/main" val="1056565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08007B-9265-4DA8-6102-254B549676E8}"/>
              </a:ext>
            </a:extLst>
          </p:cNvPr>
          <p:cNvSpPr>
            <a:spLocks noGrp="1"/>
          </p:cNvSpPr>
          <p:nvPr>
            <p:ph type="title"/>
          </p:nvPr>
        </p:nvSpPr>
        <p:spPr/>
        <p:txBody>
          <a:bodyPr/>
          <a:lstStyle/>
          <a:p>
            <a:r>
              <a:rPr lang="de-DE" dirty="0"/>
              <a:t>Unklarheiten in Branche - Klarstellung zum E-Label</a:t>
            </a:r>
          </a:p>
        </p:txBody>
      </p:sp>
      <p:sp>
        <p:nvSpPr>
          <p:cNvPr id="3" name="Inhaltsplatzhalter 2">
            <a:extLst>
              <a:ext uri="{FF2B5EF4-FFF2-40B4-BE49-F238E27FC236}">
                <a16:creationId xmlns:a16="http://schemas.microsoft.com/office/drawing/2014/main" id="{19216462-4E9D-EDCF-A839-9E9A0E6ED8E6}"/>
              </a:ext>
            </a:extLst>
          </p:cNvPr>
          <p:cNvSpPr>
            <a:spLocks noGrp="1"/>
          </p:cNvSpPr>
          <p:nvPr>
            <p:ph idx="1"/>
          </p:nvPr>
        </p:nvSpPr>
        <p:spPr/>
        <p:txBody>
          <a:bodyPr>
            <a:normAutofit lnSpcReduction="10000"/>
          </a:bodyPr>
          <a:lstStyle/>
          <a:p>
            <a:pPr marL="342900" lvl="0" indent="-342900" algn="just">
              <a:buFont typeface="Symbol" panose="05050102010706020507" pitchFamily="18" charset="2"/>
              <a:buChar char=""/>
            </a:pPr>
            <a:r>
              <a:rPr lang="de-DE" sz="1800" i="1" dirty="0">
                <a:solidFill>
                  <a:srgbClr val="861F41"/>
                </a:solidFill>
                <a:effectLst/>
                <a:ea typeface="MS Mincho" panose="02020609040205080304" pitchFamily="49" charset="-128"/>
                <a:cs typeface="Times New Roman" panose="02020603050405020304" pitchFamily="18" charset="0"/>
              </a:rPr>
              <a:t>Nährwert- und Inhaltsangaben sind zum 08.12.2023 als obligatorische Angabe für Wein anzugeben.  </a:t>
            </a:r>
            <a:endParaRPr lang="de-DE" sz="1800" dirty="0">
              <a:effectLst/>
              <a:ea typeface="MS Mincho" panose="02020609040205080304" pitchFamily="49" charset="-128"/>
              <a:cs typeface="Times New Roman" panose="02020603050405020304" pitchFamily="18" charset="0"/>
            </a:endParaRPr>
          </a:p>
          <a:p>
            <a:pPr marL="342900" lvl="0" indent="-342900" algn="just">
              <a:buFont typeface="Symbol" panose="05050102010706020507" pitchFamily="18" charset="2"/>
              <a:buChar char=""/>
            </a:pPr>
            <a:r>
              <a:rPr lang="de-DE" sz="1800" i="1" dirty="0">
                <a:solidFill>
                  <a:srgbClr val="861F41"/>
                </a:solidFill>
                <a:effectLst/>
                <a:ea typeface="MS Mincho" panose="02020609040205080304" pitchFamily="49" charset="-128"/>
                <a:cs typeface="Times New Roman" panose="02020603050405020304" pitchFamily="18" charset="0"/>
              </a:rPr>
              <a:t>Die Angabe kann vollständig auf dem Etikett erfolgen. </a:t>
            </a:r>
            <a:endParaRPr lang="de-DE" sz="1800" dirty="0">
              <a:effectLst/>
              <a:ea typeface="MS Mincho" panose="02020609040205080304" pitchFamily="49" charset="-128"/>
              <a:cs typeface="Times New Roman" panose="02020603050405020304" pitchFamily="18" charset="0"/>
            </a:endParaRPr>
          </a:p>
          <a:p>
            <a:pPr marL="342900" lvl="0" indent="-342900" algn="just">
              <a:buFont typeface="Symbol" panose="05050102010706020507" pitchFamily="18" charset="2"/>
              <a:buChar char=""/>
            </a:pPr>
            <a:r>
              <a:rPr lang="de-DE" sz="1800" i="1" dirty="0">
                <a:solidFill>
                  <a:srgbClr val="861F41"/>
                </a:solidFill>
                <a:effectLst/>
                <a:ea typeface="MS Mincho" panose="02020609040205080304" pitchFamily="49" charset="-128"/>
                <a:cs typeface="Times New Roman" panose="02020603050405020304" pitchFamily="18" charset="0"/>
              </a:rPr>
              <a:t>Die Angabe kann auf elektronischem Wege erfolgen (E-Label), wenn der Brennwert und der Hinweis auf Allergene auf dem Etikett angegeben wird.  </a:t>
            </a:r>
            <a:endParaRPr lang="de-DE" sz="1800" dirty="0">
              <a:effectLst/>
              <a:ea typeface="MS Mincho" panose="02020609040205080304" pitchFamily="49" charset="-128"/>
              <a:cs typeface="Times New Roman" panose="02020603050405020304" pitchFamily="18" charset="0"/>
            </a:endParaRPr>
          </a:p>
          <a:p>
            <a:pPr marL="342900" lvl="0" indent="-342900" algn="just">
              <a:buFont typeface="Symbol" panose="05050102010706020507" pitchFamily="18" charset="2"/>
              <a:buChar char=""/>
            </a:pPr>
            <a:r>
              <a:rPr lang="de-DE" sz="1800" i="1" dirty="0">
                <a:solidFill>
                  <a:srgbClr val="861F41"/>
                </a:solidFill>
                <a:effectLst/>
                <a:ea typeface="MS Mincho" panose="02020609040205080304" pitchFamily="49" charset="-128"/>
                <a:cs typeface="Times New Roman" panose="02020603050405020304" pitchFamily="18" charset="0"/>
              </a:rPr>
              <a:t>Ob das „E-Label“ im Rahmen der LMIV abgeschafft wird, kann derzeit nicht vorhergesagt werden. Die LMIV-Reform ist aber auf EU-Ebene erstmal auf Eis gelegt. Das E-label bleibt daher erstmal bis auf Weiteres</a:t>
            </a:r>
            <a:r>
              <a:rPr lang="de-DE" i="1" dirty="0">
                <a:solidFill>
                  <a:srgbClr val="861F41"/>
                </a:solidFill>
                <a:ea typeface="MS Mincho" panose="02020609040205080304" pitchFamily="49" charset="-128"/>
                <a:cs typeface="Times New Roman" panose="02020603050405020304" pitchFamily="18" charset="0"/>
              </a:rPr>
              <a:t> in Deutschland anwendbar. </a:t>
            </a:r>
          </a:p>
          <a:p>
            <a:pPr marL="342900" lvl="0" indent="-342900" algn="just">
              <a:buFont typeface="Symbol" panose="05050102010706020507" pitchFamily="18" charset="2"/>
              <a:buChar char=""/>
            </a:pPr>
            <a:r>
              <a:rPr lang="de-DE" sz="1800" i="1" dirty="0">
                <a:solidFill>
                  <a:srgbClr val="861F41"/>
                </a:solidFill>
                <a:effectLst/>
                <a:ea typeface="MS Mincho" panose="02020609040205080304" pitchFamily="49" charset="-128"/>
                <a:cs typeface="Times New Roman" panose="02020603050405020304" pitchFamily="18" charset="0"/>
              </a:rPr>
              <a:t>Problem: Delegierter Rechtsakt mit weiteren Details bzgl. der Kennzeichnung ist noch nicht final! </a:t>
            </a:r>
            <a:endParaRPr lang="de-DE" sz="1800" dirty="0">
              <a:effectLst/>
              <a:ea typeface="MS Mincho" panose="02020609040205080304" pitchFamily="49" charset="-128"/>
              <a:cs typeface="Times New Roman" panose="02020603050405020304" pitchFamily="18" charset="0"/>
            </a:endParaRPr>
          </a:p>
          <a:p>
            <a:endParaRPr lang="de-DE" dirty="0"/>
          </a:p>
        </p:txBody>
      </p:sp>
      <p:sp>
        <p:nvSpPr>
          <p:cNvPr id="4" name="Datumsplatzhalter 3">
            <a:extLst>
              <a:ext uri="{FF2B5EF4-FFF2-40B4-BE49-F238E27FC236}">
                <a16:creationId xmlns:a16="http://schemas.microsoft.com/office/drawing/2014/main" id="{A42F1457-703A-5A59-E6A4-A03E900729D6}"/>
              </a:ext>
            </a:extLst>
          </p:cNvPr>
          <p:cNvSpPr>
            <a:spLocks noGrp="1"/>
          </p:cNvSpPr>
          <p:nvPr>
            <p:ph type="dt" sz="half" idx="10"/>
          </p:nvPr>
        </p:nvSpPr>
        <p:spPr/>
        <p:txBody>
          <a:bodyPr/>
          <a:lstStyle/>
          <a:p>
            <a:fld id="{11AF6860-1DF3-4E2D-823F-C9A499D653AB}" type="datetime1">
              <a:rPr lang="de-DE" smtClean="0"/>
              <a:pPr/>
              <a:t>04.04.2023</a:t>
            </a:fld>
            <a:r>
              <a:rPr lang="de-DE"/>
              <a:t> | Deutscher Weinbauverband e.V.</a:t>
            </a:r>
            <a:endParaRPr lang="de-DE" dirty="0"/>
          </a:p>
        </p:txBody>
      </p:sp>
      <p:sp>
        <p:nvSpPr>
          <p:cNvPr id="5" name="Foliennummernplatzhalter 4">
            <a:extLst>
              <a:ext uri="{FF2B5EF4-FFF2-40B4-BE49-F238E27FC236}">
                <a16:creationId xmlns:a16="http://schemas.microsoft.com/office/drawing/2014/main" id="{CC0688CF-1BFA-3E34-7636-DF6330DE85D6}"/>
              </a:ext>
            </a:extLst>
          </p:cNvPr>
          <p:cNvSpPr>
            <a:spLocks noGrp="1"/>
          </p:cNvSpPr>
          <p:nvPr>
            <p:ph type="sldNum" sz="quarter" idx="11"/>
          </p:nvPr>
        </p:nvSpPr>
        <p:spPr/>
        <p:txBody>
          <a:bodyPr/>
          <a:lstStyle/>
          <a:p>
            <a:fld id="{9E5BB93B-79D3-4028-8911-E50FBEB47E67}" type="slidenum">
              <a:rPr lang="de-DE" smtClean="0"/>
              <a:t>27</a:t>
            </a:fld>
            <a:endParaRPr lang="de-DE"/>
          </a:p>
        </p:txBody>
      </p:sp>
    </p:spTree>
    <p:extLst>
      <p:ext uri="{BB962C8B-B14F-4D97-AF65-F5344CB8AC3E}">
        <p14:creationId xmlns:p14="http://schemas.microsoft.com/office/powerpoint/2010/main" val="3620614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8A85BF-C9E5-FAC8-4698-7F38828367B1}"/>
              </a:ext>
            </a:extLst>
          </p:cNvPr>
          <p:cNvSpPr>
            <a:spLocks noGrp="1"/>
          </p:cNvSpPr>
          <p:nvPr>
            <p:ph type="title"/>
          </p:nvPr>
        </p:nvSpPr>
        <p:spPr/>
        <p:txBody>
          <a:bodyPr/>
          <a:lstStyle/>
          <a:p>
            <a:r>
              <a:rPr lang="de-DE" dirty="0"/>
              <a:t>Brennwert, Zutatenliste und Nährwerttabelle - </a:t>
            </a:r>
            <a:br>
              <a:rPr lang="de-DE" dirty="0"/>
            </a:br>
            <a:r>
              <a:rPr lang="de-DE" dirty="0"/>
              <a:t>Angabe auf dem Etikett</a:t>
            </a:r>
          </a:p>
        </p:txBody>
      </p:sp>
      <p:sp>
        <p:nvSpPr>
          <p:cNvPr id="3" name="Inhaltsplatzhalter 2">
            <a:extLst>
              <a:ext uri="{FF2B5EF4-FFF2-40B4-BE49-F238E27FC236}">
                <a16:creationId xmlns:a16="http://schemas.microsoft.com/office/drawing/2014/main" id="{05F463FF-3854-D9DD-724D-A68EBDB3388B}"/>
              </a:ext>
            </a:extLst>
          </p:cNvPr>
          <p:cNvSpPr>
            <a:spLocks noGrp="1"/>
          </p:cNvSpPr>
          <p:nvPr>
            <p:ph idx="1"/>
          </p:nvPr>
        </p:nvSpPr>
        <p:spPr/>
        <p:txBody>
          <a:bodyPr>
            <a:normAutofit/>
          </a:bodyPr>
          <a:lstStyle/>
          <a:p>
            <a:pPr marL="57150" indent="0">
              <a:buClr>
                <a:srgbClr val="7C2C3E"/>
              </a:buClr>
              <a:buSzTx/>
              <a:buNone/>
              <a:defRPr/>
            </a:pPr>
            <a:r>
              <a:rPr lang="de-DE" sz="1600" dirty="0">
                <a:solidFill>
                  <a:prstClr val="black"/>
                </a:solidFill>
                <a:latin typeface="Arial"/>
              </a:rPr>
              <a:t>Da LMIV dennoch gilt, steht bereits jetzt fest:</a:t>
            </a:r>
          </a:p>
          <a:p>
            <a:pPr lvl="1">
              <a:buClr>
                <a:srgbClr val="7C2C3E"/>
              </a:buClr>
              <a:defRPr/>
            </a:pPr>
            <a:r>
              <a:rPr lang="de-DE" sz="1600" dirty="0">
                <a:solidFill>
                  <a:prstClr val="black"/>
                </a:solidFill>
                <a:latin typeface="Arial"/>
              </a:rPr>
              <a:t>Zutaten in Listenform, Überschrift „</a:t>
            </a:r>
            <a:r>
              <a:rPr lang="de-DE" sz="1600" b="1" dirty="0">
                <a:solidFill>
                  <a:prstClr val="black"/>
                </a:solidFill>
                <a:latin typeface="Arial"/>
              </a:rPr>
              <a:t>Zutaten:</a:t>
            </a:r>
            <a:r>
              <a:rPr lang="de-DE" sz="1600" dirty="0">
                <a:solidFill>
                  <a:prstClr val="black"/>
                </a:solidFill>
                <a:latin typeface="Arial"/>
              </a:rPr>
              <a:t>“, „</a:t>
            </a:r>
            <a:r>
              <a:rPr lang="de-DE" sz="1600" b="1" dirty="0">
                <a:solidFill>
                  <a:prstClr val="black"/>
                </a:solidFill>
                <a:latin typeface="Arial"/>
              </a:rPr>
              <a:t>Zutatenliste:</a:t>
            </a:r>
            <a:r>
              <a:rPr lang="de-DE" sz="1600" dirty="0">
                <a:solidFill>
                  <a:prstClr val="black"/>
                </a:solidFill>
                <a:latin typeface="Arial"/>
              </a:rPr>
              <a:t>“, „</a:t>
            </a:r>
            <a:r>
              <a:rPr lang="de-DE" sz="1600" b="1" dirty="0">
                <a:solidFill>
                  <a:prstClr val="black"/>
                </a:solidFill>
                <a:latin typeface="Arial"/>
              </a:rPr>
              <a:t>Zutatenverzeichnis:</a:t>
            </a:r>
            <a:r>
              <a:rPr lang="de-DE" sz="1600" dirty="0">
                <a:solidFill>
                  <a:prstClr val="black"/>
                </a:solidFill>
                <a:latin typeface="Arial"/>
              </a:rPr>
              <a:t>“, sortiert in absteigender Reihenfolge nach Anteil im Gesamtprodukt</a:t>
            </a:r>
          </a:p>
          <a:p>
            <a:pPr lvl="1">
              <a:buClr>
                <a:srgbClr val="7C2C3E"/>
              </a:buClr>
              <a:defRPr/>
            </a:pPr>
            <a:r>
              <a:rPr lang="de-DE" sz="1600" dirty="0">
                <a:solidFill>
                  <a:prstClr val="black"/>
                </a:solidFill>
              </a:rPr>
              <a:t>Zutaten sind in gut lesbarer Schrift und an gut lesbarer Stelle anzugeben, </a:t>
            </a:r>
            <a:r>
              <a:rPr lang="de-DE" sz="1600" b="1" dirty="0">
                <a:solidFill>
                  <a:prstClr val="black"/>
                </a:solidFill>
              </a:rPr>
              <a:t>Mindestschriftgröße 1,2 mm </a:t>
            </a:r>
            <a:r>
              <a:rPr lang="de-DE" sz="1600" dirty="0">
                <a:solidFill>
                  <a:prstClr val="black"/>
                </a:solidFill>
              </a:rPr>
              <a:t>für ein kleines „x“.</a:t>
            </a:r>
          </a:p>
          <a:p>
            <a:pPr lvl="1">
              <a:buClr>
                <a:srgbClr val="7C2C3E"/>
              </a:buClr>
              <a:defRPr/>
            </a:pPr>
            <a:r>
              <a:rPr lang="de-DE" sz="1600" b="1" dirty="0">
                <a:solidFill>
                  <a:prstClr val="black"/>
                </a:solidFill>
                <a:latin typeface="Arial"/>
              </a:rPr>
              <a:t>Nährstoffe</a:t>
            </a:r>
            <a:r>
              <a:rPr lang="de-DE" sz="1600" dirty="0">
                <a:solidFill>
                  <a:prstClr val="black"/>
                </a:solidFill>
                <a:latin typeface="Arial"/>
              </a:rPr>
              <a:t> grds. in Tabellenform, Angaben bei Flüssigkeiten je 100ml, i.Ü. in Gramm</a:t>
            </a:r>
          </a:p>
          <a:p>
            <a:pPr lvl="1">
              <a:buClr>
                <a:srgbClr val="7C2C3E"/>
              </a:buClr>
              <a:defRPr/>
            </a:pPr>
            <a:r>
              <a:rPr kumimoji="0" lang="de-DE" sz="1600" b="0" i="0" u="none" strike="noStrike" kern="1200" cap="none" spc="0" normalizeH="0" baseline="0" noProof="0" dirty="0">
                <a:ln>
                  <a:noFill/>
                </a:ln>
                <a:solidFill>
                  <a:prstClr val="black"/>
                </a:solidFill>
                <a:effectLst/>
                <a:uLnTx/>
                <a:uFillTx/>
                <a:latin typeface="Arial"/>
                <a:ea typeface="+mn-ea"/>
                <a:cs typeface="+mn-cs"/>
              </a:rPr>
              <a:t>Hinweis auf </a:t>
            </a:r>
            <a:r>
              <a:rPr kumimoji="0" lang="de-DE" sz="1600" b="1" i="0" u="none" strike="noStrike" kern="1200" cap="none" spc="0" normalizeH="0" baseline="0" noProof="0" dirty="0">
                <a:ln>
                  <a:noFill/>
                </a:ln>
                <a:solidFill>
                  <a:prstClr val="black"/>
                </a:solidFill>
                <a:effectLst/>
                <a:uLnTx/>
                <a:uFillTx/>
                <a:latin typeface="Arial"/>
                <a:ea typeface="+mn-ea"/>
                <a:cs typeface="+mn-cs"/>
              </a:rPr>
              <a:t>Allergene o</a:t>
            </a:r>
            <a:r>
              <a:rPr kumimoji="0" lang="de-DE" sz="1600" b="0" i="0" u="none" strike="noStrike" kern="1200" cap="none" spc="0" normalizeH="0" baseline="0" noProof="0" dirty="0">
                <a:ln>
                  <a:noFill/>
                </a:ln>
                <a:solidFill>
                  <a:prstClr val="black"/>
                </a:solidFill>
                <a:effectLst/>
                <a:uLnTx/>
                <a:uFillTx/>
                <a:latin typeface="Arial"/>
                <a:ea typeface="+mn-ea"/>
                <a:cs typeface="+mn-cs"/>
              </a:rPr>
              <a:t>ptisch hervorgehoben in der Zutatenliste</a:t>
            </a:r>
          </a:p>
        </p:txBody>
      </p:sp>
      <p:sp>
        <p:nvSpPr>
          <p:cNvPr id="4" name="Datumsplatzhalter 3">
            <a:extLst>
              <a:ext uri="{FF2B5EF4-FFF2-40B4-BE49-F238E27FC236}">
                <a16:creationId xmlns:a16="http://schemas.microsoft.com/office/drawing/2014/main" id="{83718DC7-7223-DE69-8CF9-D9E18BA98283}"/>
              </a:ext>
            </a:extLst>
          </p:cNvPr>
          <p:cNvSpPr>
            <a:spLocks noGrp="1"/>
          </p:cNvSpPr>
          <p:nvPr>
            <p:ph type="dt" sz="half" idx="10"/>
          </p:nvPr>
        </p:nvSpPr>
        <p:spPr/>
        <p:txBody>
          <a:bodyPr/>
          <a:lstStyle/>
          <a:p>
            <a:fld id="{11AF6860-1DF3-4E2D-823F-C9A499D653AB}" type="datetime1">
              <a:rPr lang="de-DE" smtClean="0"/>
              <a:pPr/>
              <a:t>04.04.2023</a:t>
            </a:fld>
            <a:r>
              <a:rPr lang="de-DE"/>
              <a:t> | Deutscher Weinbauverband e.V.</a:t>
            </a:r>
            <a:endParaRPr lang="de-DE" dirty="0"/>
          </a:p>
        </p:txBody>
      </p:sp>
      <p:sp>
        <p:nvSpPr>
          <p:cNvPr id="5" name="Foliennummernplatzhalter 4">
            <a:extLst>
              <a:ext uri="{FF2B5EF4-FFF2-40B4-BE49-F238E27FC236}">
                <a16:creationId xmlns:a16="http://schemas.microsoft.com/office/drawing/2014/main" id="{052F51D5-53DE-5267-5136-D72F1781AC6D}"/>
              </a:ext>
            </a:extLst>
          </p:cNvPr>
          <p:cNvSpPr>
            <a:spLocks noGrp="1"/>
          </p:cNvSpPr>
          <p:nvPr>
            <p:ph type="sldNum" sz="quarter" idx="11"/>
          </p:nvPr>
        </p:nvSpPr>
        <p:spPr/>
        <p:txBody>
          <a:bodyPr/>
          <a:lstStyle/>
          <a:p>
            <a:fld id="{9E5BB93B-79D3-4028-8911-E50FBEB47E67}" type="slidenum">
              <a:rPr lang="de-DE" smtClean="0"/>
              <a:t>28</a:t>
            </a:fld>
            <a:endParaRPr lang="de-DE"/>
          </a:p>
        </p:txBody>
      </p:sp>
    </p:spTree>
    <p:extLst>
      <p:ext uri="{BB962C8B-B14F-4D97-AF65-F5344CB8AC3E}">
        <p14:creationId xmlns:p14="http://schemas.microsoft.com/office/powerpoint/2010/main" val="2044555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8A85BF-C9E5-FAC8-4698-7F38828367B1}"/>
              </a:ext>
            </a:extLst>
          </p:cNvPr>
          <p:cNvSpPr>
            <a:spLocks noGrp="1"/>
          </p:cNvSpPr>
          <p:nvPr>
            <p:ph type="title"/>
          </p:nvPr>
        </p:nvSpPr>
        <p:spPr/>
        <p:txBody>
          <a:bodyPr/>
          <a:lstStyle/>
          <a:p>
            <a:r>
              <a:rPr lang="de-DE" dirty="0"/>
              <a:t>Brennwert, Zutatenliste und Nährwerttabelle - </a:t>
            </a:r>
            <a:br>
              <a:rPr lang="de-DE" dirty="0"/>
            </a:br>
            <a:r>
              <a:rPr lang="de-DE" dirty="0"/>
              <a:t>Angabe auf dem </a:t>
            </a:r>
            <a:r>
              <a:rPr lang="de-DE" dirty="0">
                <a:highlight>
                  <a:srgbClr val="00FF00"/>
                </a:highlight>
              </a:rPr>
              <a:t>E-Label</a:t>
            </a:r>
            <a:r>
              <a:rPr lang="de-DE" dirty="0"/>
              <a:t> / </a:t>
            </a:r>
            <a:r>
              <a:rPr lang="de-DE" dirty="0">
                <a:highlight>
                  <a:srgbClr val="FFFF00"/>
                </a:highlight>
              </a:rPr>
              <a:t>Etikett</a:t>
            </a:r>
          </a:p>
        </p:txBody>
      </p:sp>
      <p:sp>
        <p:nvSpPr>
          <p:cNvPr id="3" name="Inhaltsplatzhalter 2">
            <a:extLst>
              <a:ext uri="{FF2B5EF4-FFF2-40B4-BE49-F238E27FC236}">
                <a16:creationId xmlns:a16="http://schemas.microsoft.com/office/drawing/2014/main" id="{05F463FF-3854-D9DD-724D-A68EBDB3388B}"/>
              </a:ext>
            </a:extLst>
          </p:cNvPr>
          <p:cNvSpPr>
            <a:spLocks noGrp="1"/>
          </p:cNvSpPr>
          <p:nvPr>
            <p:ph idx="1"/>
          </p:nvPr>
        </p:nvSpPr>
        <p:spPr/>
        <p:txBody>
          <a:bodyPr>
            <a:normAutofit fontScale="92500" lnSpcReduction="10000"/>
          </a:bodyPr>
          <a:lstStyle/>
          <a:p>
            <a:pPr marL="57150" indent="0">
              <a:buClr>
                <a:srgbClr val="7C2C3E"/>
              </a:buClr>
              <a:buSzTx/>
              <a:buNone/>
              <a:defRPr/>
            </a:pPr>
            <a:r>
              <a:rPr lang="de-DE" sz="1600" dirty="0">
                <a:solidFill>
                  <a:prstClr val="black"/>
                </a:solidFill>
                <a:latin typeface="Arial"/>
              </a:rPr>
              <a:t>Da LMIV dennoch gilt, steht bereits jetzt fest:</a:t>
            </a:r>
          </a:p>
          <a:p>
            <a:pPr lvl="1">
              <a:buClr>
                <a:srgbClr val="7C2C3E"/>
              </a:buClr>
              <a:defRPr/>
            </a:pPr>
            <a:r>
              <a:rPr lang="de-DE" sz="1600" dirty="0">
                <a:solidFill>
                  <a:prstClr val="black"/>
                </a:solidFill>
                <a:highlight>
                  <a:srgbClr val="00FF00"/>
                </a:highlight>
                <a:latin typeface="Arial"/>
              </a:rPr>
              <a:t>Zutaten in Listenform, Überschrift „</a:t>
            </a:r>
            <a:r>
              <a:rPr lang="de-DE" sz="1600" b="1" dirty="0">
                <a:solidFill>
                  <a:prstClr val="black"/>
                </a:solidFill>
                <a:highlight>
                  <a:srgbClr val="00FF00"/>
                </a:highlight>
                <a:latin typeface="Arial"/>
              </a:rPr>
              <a:t>Zutaten:</a:t>
            </a:r>
            <a:r>
              <a:rPr lang="de-DE" sz="1600" dirty="0">
                <a:solidFill>
                  <a:prstClr val="black"/>
                </a:solidFill>
                <a:highlight>
                  <a:srgbClr val="00FF00"/>
                </a:highlight>
                <a:latin typeface="Arial"/>
              </a:rPr>
              <a:t>“, „</a:t>
            </a:r>
            <a:r>
              <a:rPr lang="de-DE" sz="1600" b="1" dirty="0">
                <a:solidFill>
                  <a:prstClr val="black"/>
                </a:solidFill>
                <a:highlight>
                  <a:srgbClr val="00FF00"/>
                </a:highlight>
                <a:latin typeface="Arial"/>
              </a:rPr>
              <a:t>Zutatenliste:</a:t>
            </a:r>
            <a:r>
              <a:rPr lang="de-DE" sz="1600" dirty="0">
                <a:solidFill>
                  <a:prstClr val="black"/>
                </a:solidFill>
                <a:highlight>
                  <a:srgbClr val="00FF00"/>
                </a:highlight>
                <a:latin typeface="Arial"/>
              </a:rPr>
              <a:t>“, „</a:t>
            </a:r>
            <a:r>
              <a:rPr lang="de-DE" sz="1600" b="1" dirty="0">
                <a:solidFill>
                  <a:prstClr val="black"/>
                </a:solidFill>
                <a:highlight>
                  <a:srgbClr val="00FF00"/>
                </a:highlight>
                <a:latin typeface="Arial"/>
              </a:rPr>
              <a:t>Zutatenverzeichnis:</a:t>
            </a:r>
            <a:r>
              <a:rPr lang="de-DE" sz="1600" dirty="0">
                <a:solidFill>
                  <a:prstClr val="black"/>
                </a:solidFill>
                <a:highlight>
                  <a:srgbClr val="00FF00"/>
                </a:highlight>
                <a:latin typeface="Arial"/>
              </a:rPr>
              <a:t>“, sortiert in absteigender Reihenfolge nach Anteil im Gesamtprodukt</a:t>
            </a:r>
          </a:p>
          <a:p>
            <a:pPr lvl="1">
              <a:buClr>
                <a:srgbClr val="7C2C3E"/>
              </a:buClr>
              <a:defRPr/>
            </a:pPr>
            <a:r>
              <a:rPr lang="de-DE" sz="1600" dirty="0">
                <a:solidFill>
                  <a:prstClr val="black"/>
                </a:solidFill>
                <a:highlight>
                  <a:srgbClr val="00FF00"/>
                </a:highlight>
              </a:rPr>
              <a:t>Zutaten sind in gut lesbarer Schrift und an gut lesbarer Stelle anzugeben, </a:t>
            </a:r>
            <a:r>
              <a:rPr lang="de-DE" sz="1600" b="1" dirty="0">
                <a:solidFill>
                  <a:prstClr val="black"/>
                </a:solidFill>
                <a:highlight>
                  <a:srgbClr val="00FF00"/>
                </a:highlight>
              </a:rPr>
              <a:t>Mindestschriftgröße 1,2 mm </a:t>
            </a:r>
            <a:r>
              <a:rPr lang="de-DE" sz="1600" dirty="0">
                <a:solidFill>
                  <a:prstClr val="black"/>
                </a:solidFill>
                <a:highlight>
                  <a:srgbClr val="00FF00"/>
                </a:highlight>
              </a:rPr>
              <a:t>für ein kleines „x“.</a:t>
            </a:r>
          </a:p>
          <a:p>
            <a:pPr lvl="1">
              <a:buClr>
                <a:srgbClr val="7C2C3E"/>
              </a:buClr>
              <a:defRPr/>
            </a:pPr>
            <a:r>
              <a:rPr lang="de-DE" sz="1600" b="1" dirty="0">
                <a:solidFill>
                  <a:prstClr val="black"/>
                </a:solidFill>
                <a:highlight>
                  <a:srgbClr val="00FF00"/>
                </a:highlight>
                <a:latin typeface="Arial"/>
              </a:rPr>
              <a:t>Nährwerte</a:t>
            </a:r>
            <a:r>
              <a:rPr lang="de-DE" sz="1600" dirty="0">
                <a:solidFill>
                  <a:prstClr val="black"/>
                </a:solidFill>
                <a:highlight>
                  <a:srgbClr val="00FF00"/>
                </a:highlight>
                <a:latin typeface="Arial"/>
              </a:rPr>
              <a:t> grds. in Tabellenform, Angaben bei Flüssigkeiten je 100ml, i.Ü. in Gramm</a:t>
            </a:r>
          </a:p>
          <a:p>
            <a:pPr lvl="1">
              <a:buClr>
                <a:srgbClr val="7C2C3E"/>
              </a:buClr>
              <a:defRPr/>
            </a:pPr>
            <a:r>
              <a:rPr kumimoji="0" lang="de-DE" sz="1600" b="0" i="0" u="none" strike="noStrike" kern="1200" cap="none" spc="0" normalizeH="0" baseline="0" noProof="0" dirty="0">
                <a:ln>
                  <a:noFill/>
                </a:ln>
                <a:solidFill>
                  <a:prstClr val="black"/>
                </a:solidFill>
                <a:effectLst/>
                <a:highlight>
                  <a:srgbClr val="00FF00"/>
                </a:highlight>
                <a:uLnTx/>
                <a:uFillTx/>
                <a:latin typeface="Arial"/>
                <a:ea typeface="+mn-ea"/>
                <a:cs typeface="+mn-cs"/>
              </a:rPr>
              <a:t>Hinweis auf </a:t>
            </a:r>
            <a:r>
              <a:rPr kumimoji="0" lang="de-DE" sz="1600" b="1" i="0" u="none" strike="noStrike" kern="1200" cap="none" spc="0" normalizeH="0" baseline="0" noProof="0" dirty="0">
                <a:ln>
                  <a:noFill/>
                </a:ln>
                <a:solidFill>
                  <a:prstClr val="black"/>
                </a:solidFill>
                <a:effectLst/>
                <a:highlight>
                  <a:srgbClr val="00FF00"/>
                </a:highlight>
                <a:uLnTx/>
                <a:uFillTx/>
                <a:latin typeface="Arial"/>
                <a:ea typeface="+mn-ea"/>
                <a:cs typeface="+mn-cs"/>
              </a:rPr>
              <a:t>Allergene o</a:t>
            </a:r>
            <a:r>
              <a:rPr kumimoji="0" lang="de-DE" sz="1600" b="0" i="0" u="none" strike="noStrike" kern="1200" cap="none" spc="0" normalizeH="0" baseline="0" noProof="0" dirty="0">
                <a:ln>
                  <a:noFill/>
                </a:ln>
                <a:solidFill>
                  <a:prstClr val="black"/>
                </a:solidFill>
                <a:effectLst/>
                <a:highlight>
                  <a:srgbClr val="00FF00"/>
                </a:highlight>
                <a:uLnTx/>
                <a:uFillTx/>
                <a:latin typeface="Arial"/>
                <a:ea typeface="+mn-ea"/>
                <a:cs typeface="+mn-cs"/>
              </a:rPr>
              <a:t>ptisch hervorgehoben in der Zutatenliste</a:t>
            </a:r>
            <a:endParaRPr lang="de-DE" sz="1600" dirty="0">
              <a:solidFill>
                <a:prstClr val="black"/>
              </a:solidFill>
              <a:highlight>
                <a:srgbClr val="00FF00"/>
              </a:highlight>
              <a:latin typeface="Arial"/>
            </a:endParaRPr>
          </a:p>
          <a:p>
            <a:pPr lvl="1">
              <a:buClr>
                <a:srgbClr val="7C2C3E"/>
              </a:buClr>
              <a:defRPr/>
            </a:pPr>
            <a:r>
              <a:rPr kumimoji="0" lang="de-DE" sz="1800" b="0" i="0" u="none" strike="noStrike" kern="1200" cap="none" spc="0" normalizeH="0" baseline="0" noProof="0" dirty="0">
                <a:ln>
                  <a:noFill/>
                </a:ln>
                <a:solidFill>
                  <a:srgbClr val="FF0000"/>
                </a:solidFill>
                <a:effectLst/>
                <a:highlight>
                  <a:srgbClr val="FFFF00"/>
                </a:highlight>
                <a:uLnTx/>
                <a:uFillTx/>
                <a:latin typeface="Arial"/>
                <a:ea typeface="+mn-ea"/>
                <a:cs typeface="+mn-cs"/>
              </a:rPr>
              <a:t>Hinweis auf </a:t>
            </a:r>
            <a:r>
              <a:rPr kumimoji="0" lang="de-DE" sz="1800" b="1" i="0" u="none" strike="noStrike" kern="1200" cap="none" spc="0" normalizeH="0" baseline="0" noProof="0" dirty="0">
                <a:ln>
                  <a:noFill/>
                </a:ln>
                <a:solidFill>
                  <a:srgbClr val="FF0000"/>
                </a:solidFill>
                <a:effectLst/>
                <a:highlight>
                  <a:srgbClr val="FFFF00"/>
                </a:highlight>
                <a:uLnTx/>
                <a:uFillTx/>
                <a:latin typeface="Arial"/>
                <a:ea typeface="+mn-ea"/>
                <a:cs typeface="+mn-cs"/>
              </a:rPr>
              <a:t>Allergene (enthält Sulfite)</a:t>
            </a:r>
            <a:r>
              <a:rPr kumimoji="0" lang="de-DE" sz="1800" b="0" i="0" u="none" strike="noStrike" kern="1200" cap="none" spc="0" normalizeH="0" baseline="0" noProof="0" dirty="0">
                <a:ln>
                  <a:noFill/>
                </a:ln>
                <a:solidFill>
                  <a:srgbClr val="FF0000"/>
                </a:solidFill>
                <a:effectLst/>
                <a:highlight>
                  <a:srgbClr val="FFFF00"/>
                </a:highlight>
                <a:uLnTx/>
                <a:uFillTx/>
                <a:latin typeface="Arial"/>
                <a:ea typeface="+mn-ea"/>
                <a:cs typeface="+mn-cs"/>
              </a:rPr>
              <a:t>, optisch hervorgehoben, unmittelbar auf Flaschenetikett, muss nicht im gleichen Sichtfeld wie andere Pflichtangaben stehen</a:t>
            </a:r>
          </a:p>
          <a:p>
            <a:pPr lvl="1">
              <a:buClr>
                <a:srgbClr val="7C2C3E"/>
              </a:buClr>
              <a:defRPr/>
            </a:pPr>
            <a:r>
              <a:rPr lang="de-DE" sz="1800" dirty="0">
                <a:solidFill>
                  <a:srgbClr val="FF0000"/>
                </a:solidFill>
                <a:highlight>
                  <a:srgbClr val="FFFF00"/>
                </a:highlight>
                <a:latin typeface="Arial"/>
              </a:rPr>
              <a:t>Angabe des </a:t>
            </a:r>
            <a:r>
              <a:rPr lang="de-DE" sz="1800" b="1" dirty="0">
                <a:solidFill>
                  <a:srgbClr val="FF0000"/>
                </a:solidFill>
                <a:highlight>
                  <a:srgbClr val="FFFF00"/>
                </a:highlight>
                <a:latin typeface="Arial"/>
              </a:rPr>
              <a:t>Brennwertes</a:t>
            </a:r>
            <a:r>
              <a:rPr lang="de-DE" sz="1800" dirty="0">
                <a:solidFill>
                  <a:srgbClr val="FF0000"/>
                </a:solidFill>
                <a:highlight>
                  <a:srgbClr val="FFFF00"/>
                </a:highlight>
                <a:latin typeface="Arial"/>
              </a:rPr>
              <a:t> unter Verwendung des Symbols „E“ unmittelbar auf Flaschenetikett</a:t>
            </a:r>
          </a:p>
          <a:p>
            <a:endParaRPr lang="de-DE" dirty="0"/>
          </a:p>
        </p:txBody>
      </p:sp>
      <p:sp>
        <p:nvSpPr>
          <p:cNvPr id="4" name="Datumsplatzhalter 3">
            <a:extLst>
              <a:ext uri="{FF2B5EF4-FFF2-40B4-BE49-F238E27FC236}">
                <a16:creationId xmlns:a16="http://schemas.microsoft.com/office/drawing/2014/main" id="{83718DC7-7223-DE69-8CF9-D9E18BA98283}"/>
              </a:ext>
            </a:extLst>
          </p:cNvPr>
          <p:cNvSpPr>
            <a:spLocks noGrp="1"/>
          </p:cNvSpPr>
          <p:nvPr>
            <p:ph type="dt" sz="half" idx="10"/>
          </p:nvPr>
        </p:nvSpPr>
        <p:spPr/>
        <p:txBody>
          <a:bodyPr/>
          <a:lstStyle/>
          <a:p>
            <a:fld id="{11AF6860-1DF3-4E2D-823F-C9A499D653AB}" type="datetime1">
              <a:rPr lang="de-DE" smtClean="0"/>
              <a:pPr/>
              <a:t>04.04.2023</a:t>
            </a:fld>
            <a:r>
              <a:rPr lang="de-DE"/>
              <a:t> | Deutscher Weinbauverband e.V.</a:t>
            </a:r>
            <a:endParaRPr lang="de-DE" dirty="0"/>
          </a:p>
        </p:txBody>
      </p:sp>
      <p:sp>
        <p:nvSpPr>
          <p:cNvPr id="5" name="Foliennummernplatzhalter 4">
            <a:extLst>
              <a:ext uri="{FF2B5EF4-FFF2-40B4-BE49-F238E27FC236}">
                <a16:creationId xmlns:a16="http://schemas.microsoft.com/office/drawing/2014/main" id="{052F51D5-53DE-5267-5136-D72F1781AC6D}"/>
              </a:ext>
            </a:extLst>
          </p:cNvPr>
          <p:cNvSpPr>
            <a:spLocks noGrp="1"/>
          </p:cNvSpPr>
          <p:nvPr>
            <p:ph type="sldNum" sz="quarter" idx="11"/>
          </p:nvPr>
        </p:nvSpPr>
        <p:spPr/>
        <p:txBody>
          <a:bodyPr/>
          <a:lstStyle/>
          <a:p>
            <a:fld id="{9E5BB93B-79D3-4028-8911-E50FBEB47E67}" type="slidenum">
              <a:rPr lang="de-DE" smtClean="0"/>
              <a:t>29</a:t>
            </a:fld>
            <a:endParaRPr lang="de-DE"/>
          </a:p>
        </p:txBody>
      </p:sp>
    </p:spTree>
    <p:extLst>
      <p:ext uri="{BB962C8B-B14F-4D97-AF65-F5344CB8AC3E}">
        <p14:creationId xmlns:p14="http://schemas.microsoft.com/office/powerpoint/2010/main" val="967791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2A9B8E-E3B8-3481-3872-FBA4F63C2484}"/>
              </a:ext>
            </a:extLst>
          </p:cNvPr>
          <p:cNvSpPr>
            <a:spLocks noGrp="1"/>
          </p:cNvSpPr>
          <p:nvPr>
            <p:ph type="title"/>
          </p:nvPr>
        </p:nvSpPr>
        <p:spPr/>
        <p:txBody>
          <a:bodyPr/>
          <a:lstStyle/>
          <a:p>
            <a:r>
              <a:rPr lang="de-DE" dirty="0"/>
              <a:t>	</a:t>
            </a:r>
          </a:p>
        </p:txBody>
      </p:sp>
      <p:sp>
        <p:nvSpPr>
          <p:cNvPr id="3" name="Inhaltsplatzhalter 2">
            <a:extLst>
              <a:ext uri="{FF2B5EF4-FFF2-40B4-BE49-F238E27FC236}">
                <a16:creationId xmlns:a16="http://schemas.microsoft.com/office/drawing/2014/main" id="{32E37770-A8ED-B490-C472-AAE4D7D2FA2D}"/>
              </a:ext>
            </a:extLst>
          </p:cNvPr>
          <p:cNvSpPr>
            <a:spLocks noGrp="1"/>
          </p:cNvSpPr>
          <p:nvPr>
            <p:ph idx="1"/>
          </p:nvPr>
        </p:nvSpPr>
        <p:spPr>
          <a:xfrm>
            <a:off x="611560" y="1347787"/>
            <a:ext cx="8064896" cy="3246835"/>
          </a:xfrm>
        </p:spPr>
        <p:txBody>
          <a:bodyPr/>
          <a:lstStyle/>
          <a:p>
            <a:pPr marL="0" indent="0">
              <a:buNone/>
            </a:pPr>
            <a:endParaRPr lang="de-DE" dirty="0"/>
          </a:p>
          <a:p>
            <a:pPr marL="0" indent="0">
              <a:buNone/>
            </a:pPr>
            <a:endParaRPr lang="de-DE" dirty="0"/>
          </a:p>
          <a:p>
            <a:pPr marL="0" indent="0">
              <a:buNone/>
            </a:pPr>
            <a:r>
              <a:rPr kumimoji="0" lang="de-DE" sz="2400" b="1" i="0" u="none" strike="noStrike" kern="1200" cap="none" spc="0" normalizeH="0" baseline="0" noProof="0" dirty="0">
                <a:ln>
                  <a:noFill/>
                </a:ln>
                <a:solidFill>
                  <a:srgbClr val="7C2C3E"/>
                </a:solidFill>
                <a:effectLst/>
                <a:uLnTx/>
                <a:uFillTx/>
                <a:latin typeface="Arial"/>
                <a:ea typeface="+mj-ea"/>
                <a:cs typeface="+mj-cs"/>
              </a:rPr>
              <a:t>Pflanzenschutz: </a:t>
            </a:r>
            <a:br>
              <a:rPr kumimoji="0" lang="de-DE" sz="2400" b="1" i="0" u="none" strike="noStrike" kern="1200" cap="none" spc="0" normalizeH="0" baseline="0" noProof="0" dirty="0">
                <a:ln>
                  <a:noFill/>
                </a:ln>
                <a:solidFill>
                  <a:srgbClr val="7C2C3E"/>
                </a:solidFill>
                <a:effectLst/>
                <a:uLnTx/>
                <a:uFillTx/>
                <a:latin typeface="Arial"/>
                <a:ea typeface="+mj-ea"/>
                <a:cs typeface="+mj-cs"/>
              </a:rPr>
            </a:br>
            <a:r>
              <a:rPr kumimoji="0" lang="de-DE" sz="2400" b="1" i="0" u="none" strike="noStrike" kern="1200" cap="none" spc="0" normalizeH="0" baseline="0" noProof="0" dirty="0">
                <a:ln>
                  <a:noFill/>
                </a:ln>
                <a:solidFill>
                  <a:srgbClr val="7C2C3E"/>
                </a:solidFill>
                <a:effectLst/>
                <a:uLnTx/>
                <a:uFillTx/>
                <a:latin typeface="Arial"/>
                <a:ea typeface="+mj-ea"/>
                <a:cs typeface="+mj-cs"/>
              </a:rPr>
              <a:t>EU-Gesetzgebungsverfahren - Verordnungsentwurf zur nachhaltigen Nutzung von Pflanzenschutzmitteln (SUR)</a:t>
            </a:r>
            <a:endParaRPr lang="de-DE" b="1" dirty="0"/>
          </a:p>
        </p:txBody>
      </p:sp>
      <p:sp>
        <p:nvSpPr>
          <p:cNvPr id="4" name="Datumsplatzhalter 3">
            <a:extLst>
              <a:ext uri="{FF2B5EF4-FFF2-40B4-BE49-F238E27FC236}">
                <a16:creationId xmlns:a16="http://schemas.microsoft.com/office/drawing/2014/main" id="{54A9B1AB-DFAB-3F43-087B-04FA7DEB21DC}"/>
              </a:ext>
            </a:extLst>
          </p:cNvPr>
          <p:cNvSpPr>
            <a:spLocks noGrp="1"/>
          </p:cNvSpPr>
          <p:nvPr>
            <p:ph type="dt" sz="half" idx="10"/>
          </p:nvPr>
        </p:nvSpPr>
        <p:spPr/>
        <p:txBody>
          <a:bodyPr/>
          <a:lstStyle/>
          <a:p>
            <a:fld id="{11AF6860-1DF3-4E2D-823F-C9A499D653AB}" type="datetime1">
              <a:rPr lang="de-DE" smtClean="0"/>
              <a:pPr/>
              <a:t>04.04.2023</a:t>
            </a:fld>
            <a:r>
              <a:rPr lang="de-DE" dirty="0"/>
              <a:t> | Deutscher Weinbauverband e.V.</a:t>
            </a:r>
          </a:p>
        </p:txBody>
      </p:sp>
      <p:sp>
        <p:nvSpPr>
          <p:cNvPr id="5" name="Foliennummernplatzhalter 4">
            <a:extLst>
              <a:ext uri="{FF2B5EF4-FFF2-40B4-BE49-F238E27FC236}">
                <a16:creationId xmlns:a16="http://schemas.microsoft.com/office/drawing/2014/main" id="{A401CEC2-268F-6BE5-BA3B-387DBE1EE58E}"/>
              </a:ext>
            </a:extLst>
          </p:cNvPr>
          <p:cNvSpPr>
            <a:spLocks noGrp="1"/>
          </p:cNvSpPr>
          <p:nvPr>
            <p:ph type="sldNum" sz="quarter" idx="11"/>
          </p:nvPr>
        </p:nvSpPr>
        <p:spPr/>
        <p:txBody>
          <a:bodyPr/>
          <a:lstStyle/>
          <a:p>
            <a:fld id="{9E5BB93B-79D3-4028-8911-E50FBEB47E67}" type="slidenum">
              <a:rPr lang="de-DE" smtClean="0"/>
              <a:t>3</a:t>
            </a:fld>
            <a:endParaRPr lang="de-DE"/>
          </a:p>
        </p:txBody>
      </p:sp>
    </p:spTree>
    <p:extLst>
      <p:ext uri="{BB962C8B-B14F-4D97-AF65-F5344CB8AC3E}">
        <p14:creationId xmlns:p14="http://schemas.microsoft.com/office/powerpoint/2010/main" val="3470384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8A85BF-C9E5-FAC8-4698-7F38828367B1}"/>
              </a:ext>
            </a:extLst>
          </p:cNvPr>
          <p:cNvSpPr>
            <a:spLocks noGrp="1"/>
          </p:cNvSpPr>
          <p:nvPr>
            <p:ph type="title"/>
          </p:nvPr>
        </p:nvSpPr>
        <p:spPr/>
        <p:txBody>
          <a:bodyPr/>
          <a:lstStyle/>
          <a:p>
            <a:r>
              <a:rPr lang="de-DE" dirty="0"/>
              <a:t>Brennwert, Zutatenliste und Nährwerttabelle - </a:t>
            </a:r>
            <a:br>
              <a:rPr lang="de-DE" dirty="0"/>
            </a:br>
            <a:r>
              <a:rPr lang="de-DE" dirty="0"/>
              <a:t>Vorgaben zum E-Label</a:t>
            </a:r>
          </a:p>
        </p:txBody>
      </p:sp>
      <p:sp>
        <p:nvSpPr>
          <p:cNvPr id="3" name="Inhaltsplatzhalter 2">
            <a:extLst>
              <a:ext uri="{FF2B5EF4-FFF2-40B4-BE49-F238E27FC236}">
                <a16:creationId xmlns:a16="http://schemas.microsoft.com/office/drawing/2014/main" id="{05F463FF-3854-D9DD-724D-A68EBDB3388B}"/>
              </a:ext>
            </a:extLst>
          </p:cNvPr>
          <p:cNvSpPr>
            <a:spLocks noGrp="1"/>
          </p:cNvSpPr>
          <p:nvPr>
            <p:ph idx="1"/>
          </p:nvPr>
        </p:nvSpPr>
        <p:spPr/>
        <p:txBody>
          <a:bodyPr>
            <a:normAutofit/>
          </a:bodyPr>
          <a:lstStyle/>
          <a:p>
            <a:pPr algn="just"/>
            <a:r>
              <a:rPr lang="de-DE" sz="1800" u="sng" dirty="0">
                <a:effectLst/>
                <a:latin typeface="Arial" panose="020B0604020202020204" pitchFamily="34" charset="0"/>
                <a:ea typeface="MS Mincho" panose="02020609040205080304" pitchFamily="49" charset="-128"/>
                <a:cs typeface="Times New Roman" panose="02020603050405020304" pitchFamily="18" charset="0"/>
              </a:rPr>
              <a:t>Vor</a:t>
            </a:r>
            <a:r>
              <a:rPr lang="de-DE" sz="1800" dirty="0">
                <a:effectLst/>
                <a:latin typeface="Arial" panose="020B0604020202020204" pitchFamily="34" charset="0"/>
                <a:ea typeface="MS Mincho" panose="02020609040205080304" pitchFamily="49" charset="-128"/>
                <a:cs typeface="Times New Roman" panose="02020603050405020304" pitchFamily="18" charset="0"/>
              </a:rPr>
              <a:t> oder </a:t>
            </a:r>
            <a:r>
              <a:rPr lang="de-DE" sz="1800" u="sng" dirty="0">
                <a:effectLst/>
                <a:latin typeface="Arial" panose="020B0604020202020204" pitchFamily="34" charset="0"/>
                <a:ea typeface="MS Mincho" panose="02020609040205080304" pitchFamily="49" charset="-128"/>
                <a:cs typeface="Times New Roman" panose="02020603050405020304" pitchFamily="18" charset="0"/>
              </a:rPr>
              <a:t>über</a:t>
            </a:r>
            <a:r>
              <a:rPr lang="de-DE" sz="1800" dirty="0">
                <a:effectLst/>
                <a:latin typeface="Arial" panose="020B0604020202020204" pitchFamily="34" charset="0"/>
                <a:ea typeface="MS Mincho" panose="02020609040205080304" pitchFamily="49" charset="-128"/>
                <a:cs typeface="Times New Roman" panose="02020603050405020304" pitchFamily="18" charset="0"/>
              </a:rPr>
              <a:t> dem QR-Code: „</a:t>
            </a:r>
            <a:r>
              <a:rPr lang="de-DE" sz="1800" b="1" dirty="0">
                <a:effectLst/>
                <a:latin typeface="Arial" panose="020B0604020202020204" pitchFamily="34" charset="0"/>
                <a:ea typeface="MS Mincho" panose="02020609040205080304" pitchFamily="49" charset="-128"/>
                <a:cs typeface="Times New Roman" panose="02020603050405020304" pitchFamily="18" charset="0"/>
              </a:rPr>
              <a:t>Zutaten und Nährwerte:</a:t>
            </a:r>
            <a:r>
              <a:rPr lang="de-DE" sz="1800" dirty="0">
                <a:effectLst/>
                <a:latin typeface="Arial" panose="020B0604020202020204" pitchFamily="34" charset="0"/>
                <a:ea typeface="MS Mincho" panose="02020609040205080304" pitchFamily="49" charset="-128"/>
                <a:cs typeface="Times New Roman" panose="02020603050405020304" pitchFamily="18" charset="0"/>
              </a:rPr>
              <a:t>“ oder „</a:t>
            </a:r>
            <a:r>
              <a:rPr lang="de-DE" sz="1800" b="1" dirty="0">
                <a:effectLst/>
                <a:latin typeface="Arial" panose="020B0604020202020204" pitchFamily="34" charset="0"/>
                <a:ea typeface="MS Mincho" panose="02020609040205080304" pitchFamily="49" charset="-128"/>
                <a:cs typeface="Times New Roman" panose="02020603050405020304" pitchFamily="18" charset="0"/>
              </a:rPr>
              <a:t>Zutatenliste und Nährwertangaben:</a:t>
            </a:r>
            <a:r>
              <a:rPr lang="de-DE" sz="1800" dirty="0">
                <a:effectLst/>
                <a:latin typeface="Arial" panose="020B0604020202020204" pitchFamily="34" charset="0"/>
                <a:ea typeface="MS Mincho" panose="02020609040205080304" pitchFamily="49" charset="-128"/>
                <a:cs typeface="Times New Roman" panose="02020603050405020304" pitchFamily="18" charset="0"/>
              </a:rPr>
              <a:t>“. Hier gibt es zur konkreten Formulierung bisher keine weiteren Vorgaben. Reicht auch ein „i“ im QR-Code? / Internationaler Widerstand wegen der notwendigen Übersetzung.  </a:t>
            </a:r>
          </a:p>
          <a:p>
            <a:pPr algn="just"/>
            <a:r>
              <a:rPr lang="de-DE" dirty="0">
                <a:latin typeface="Arial" panose="020B0604020202020204" pitchFamily="34" charset="0"/>
                <a:ea typeface="MS Mincho" panose="02020609040205080304" pitchFamily="49" charset="-128"/>
                <a:cs typeface="Times New Roman" panose="02020603050405020304" pitchFamily="18" charset="0"/>
              </a:rPr>
              <a:t>B</a:t>
            </a:r>
            <a:r>
              <a:rPr lang="de-DE" sz="1800" dirty="0">
                <a:effectLst/>
                <a:latin typeface="Arial" panose="020B0604020202020204" pitchFamily="34" charset="0"/>
                <a:ea typeface="MS Mincho" panose="02020609040205080304" pitchFamily="49" charset="-128"/>
                <a:cs typeface="Times New Roman" panose="02020603050405020304" pitchFamily="18" charset="0"/>
              </a:rPr>
              <a:t>ei Abruf des E-Labels über einen QR-Code dürfen keine Nutzerdaten erhoben oder verfolgt werden</a:t>
            </a:r>
            <a:r>
              <a:rPr lang="de-DE" dirty="0">
                <a:latin typeface="Arial" panose="020B0604020202020204" pitchFamily="34" charset="0"/>
                <a:ea typeface="MS Mincho" panose="02020609040205080304" pitchFamily="49" charset="-128"/>
                <a:cs typeface="Times New Roman" panose="02020603050405020304" pitchFamily="18" charset="0"/>
              </a:rPr>
              <a:t>.</a:t>
            </a:r>
            <a:endParaRPr lang="de-DE" sz="1800" dirty="0">
              <a:effectLst/>
              <a:latin typeface="Arial" panose="020B0604020202020204" pitchFamily="34" charset="0"/>
              <a:ea typeface="MS Mincho" panose="02020609040205080304" pitchFamily="49" charset="-128"/>
              <a:cs typeface="Times New Roman" panose="02020603050405020304" pitchFamily="18" charset="0"/>
            </a:endParaRPr>
          </a:p>
          <a:p>
            <a:pPr algn="just"/>
            <a:r>
              <a:rPr lang="de-DE" sz="1800" dirty="0">
                <a:effectLst/>
                <a:latin typeface="Arial" panose="020B0604020202020204" pitchFamily="34" charset="0"/>
                <a:ea typeface="MS Mincho" panose="02020609040205080304" pitchFamily="49" charset="-128"/>
                <a:cs typeface="Times New Roman" panose="02020603050405020304" pitchFamily="18" charset="0"/>
              </a:rPr>
              <a:t>Das Zutatenverzeichnis und die Nährwertangaben dürfen nicht zusammen mit anderen Informationen zu Verkaufs- oder Vermarktungszwecken angezeigt werden, das Verzeichnis muss also für sich allein stehen; </a:t>
            </a:r>
          </a:p>
          <a:p>
            <a:endParaRPr lang="de-DE" dirty="0"/>
          </a:p>
        </p:txBody>
      </p:sp>
      <p:sp>
        <p:nvSpPr>
          <p:cNvPr id="4" name="Datumsplatzhalter 3">
            <a:extLst>
              <a:ext uri="{FF2B5EF4-FFF2-40B4-BE49-F238E27FC236}">
                <a16:creationId xmlns:a16="http://schemas.microsoft.com/office/drawing/2014/main" id="{83718DC7-7223-DE69-8CF9-D9E18BA98283}"/>
              </a:ext>
            </a:extLst>
          </p:cNvPr>
          <p:cNvSpPr>
            <a:spLocks noGrp="1"/>
          </p:cNvSpPr>
          <p:nvPr>
            <p:ph type="dt" sz="half" idx="10"/>
          </p:nvPr>
        </p:nvSpPr>
        <p:spPr/>
        <p:txBody>
          <a:bodyPr/>
          <a:lstStyle/>
          <a:p>
            <a:fld id="{11AF6860-1DF3-4E2D-823F-C9A499D653AB}" type="datetime1">
              <a:rPr lang="de-DE" smtClean="0"/>
              <a:pPr/>
              <a:t>04.04.2023</a:t>
            </a:fld>
            <a:r>
              <a:rPr lang="de-DE"/>
              <a:t> | Deutscher Weinbauverband e.V.</a:t>
            </a:r>
            <a:endParaRPr lang="de-DE" dirty="0"/>
          </a:p>
        </p:txBody>
      </p:sp>
      <p:sp>
        <p:nvSpPr>
          <p:cNvPr id="5" name="Foliennummernplatzhalter 4">
            <a:extLst>
              <a:ext uri="{FF2B5EF4-FFF2-40B4-BE49-F238E27FC236}">
                <a16:creationId xmlns:a16="http://schemas.microsoft.com/office/drawing/2014/main" id="{052F51D5-53DE-5267-5136-D72F1781AC6D}"/>
              </a:ext>
            </a:extLst>
          </p:cNvPr>
          <p:cNvSpPr>
            <a:spLocks noGrp="1"/>
          </p:cNvSpPr>
          <p:nvPr>
            <p:ph type="sldNum" sz="quarter" idx="11"/>
          </p:nvPr>
        </p:nvSpPr>
        <p:spPr/>
        <p:txBody>
          <a:bodyPr/>
          <a:lstStyle/>
          <a:p>
            <a:fld id="{9E5BB93B-79D3-4028-8911-E50FBEB47E67}" type="slidenum">
              <a:rPr lang="de-DE" smtClean="0"/>
              <a:t>30</a:t>
            </a:fld>
            <a:endParaRPr lang="de-DE"/>
          </a:p>
        </p:txBody>
      </p:sp>
    </p:spTree>
    <p:extLst>
      <p:ext uri="{BB962C8B-B14F-4D97-AF65-F5344CB8AC3E}">
        <p14:creationId xmlns:p14="http://schemas.microsoft.com/office/powerpoint/2010/main" val="3867423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FB9FE3-0AE6-C8E0-5651-E5AE11C6293F}"/>
              </a:ext>
            </a:extLst>
          </p:cNvPr>
          <p:cNvSpPr>
            <a:spLocks noGrp="1"/>
          </p:cNvSpPr>
          <p:nvPr>
            <p:ph type="title"/>
          </p:nvPr>
        </p:nvSpPr>
        <p:spPr/>
        <p:txBody>
          <a:bodyPr/>
          <a:lstStyle/>
          <a:p>
            <a:r>
              <a:rPr lang="de-DE" dirty="0"/>
              <a:t>Mögliche Darstellungen auf dem Etikett für Wein – keine Rechtssicherheit!</a:t>
            </a:r>
          </a:p>
        </p:txBody>
      </p:sp>
      <p:sp>
        <p:nvSpPr>
          <p:cNvPr id="4" name="Inhaltsplatzhalter 3">
            <a:extLst>
              <a:ext uri="{FF2B5EF4-FFF2-40B4-BE49-F238E27FC236}">
                <a16:creationId xmlns:a16="http://schemas.microsoft.com/office/drawing/2014/main" id="{E9BA693A-8118-60E0-291A-92D9FD7F3E1A}"/>
              </a:ext>
            </a:extLst>
          </p:cNvPr>
          <p:cNvSpPr>
            <a:spLocks noGrp="1"/>
          </p:cNvSpPr>
          <p:nvPr>
            <p:ph sz="half" idx="2"/>
          </p:nvPr>
        </p:nvSpPr>
        <p:spPr/>
        <p:txBody>
          <a:bodyPr>
            <a:normAutofit fontScale="92500" lnSpcReduction="20000"/>
          </a:bodyPr>
          <a:lstStyle/>
          <a:p>
            <a:pPr marL="0" indent="0">
              <a:buNone/>
            </a:pPr>
            <a:r>
              <a:rPr lang="de-DE" dirty="0"/>
              <a:t>Zutaten: Traube, Saccharose, Säureregulatoren: Metaweinsäure, Antioxidationsmittel:, </a:t>
            </a:r>
            <a:r>
              <a:rPr lang="de-DE" b="1" dirty="0"/>
              <a:t>Schwefeldioxid, </a:t>
            </a:r>
            <a:r>
              <a:rPr lang="de-DE" b="1" dirty="0" err="1"/>
              <a:t>Kaliummetabisulfit</a:t>
            </a:r>
            <a:endParaRPr lang="de-DE" b="1" dirty="0"/>
          </a:p>
          <a:p>
            <a:pPr marL="0" indent="0">
              <a:buNone/>
            </a:pPr>
            <a:endParaRPr lang="de-DE" dirty="0"/>
          </a:p>
          <a:p>
            <a:pPr marL="0" indent="0">
              <a:buNone/>
            </a:pPr>
            <a:r>
              <a:rPr lang="de-DE" dirty="0"/>
              <a:t>Unter Schutzatmosphäre abgefüllt</a:t>
            </a:r>
          </a:p>
          <a:p>
            <a:pPr marL="0" indent="0">
              <a:buNone/>
            </a:pPr>
            <a:endParaRPr lang="de-DE" dirty="0"/>
          </a:p>
          <a:p>
            <a:pPr marL="0" indent="0">
              <a:buNone/>
            </a:pPr>
            <a:r>
              <a:rPr lang="de-DE" dirty="0"/>
              <a:t>Durchschnittliche Nährwerte je 100 ml:</a:t>
            </a:r>
          </a:p>
          <a:p>
            <a:pPr marL="0" indent="0">
              <a:buNone/>
            </a:pPr>
            <a:r>
              <a:rPr lang="de-DE" dirty="0"/>
              <a:t>Brennwert: 313 kJ (75 kcal)</a:t>
            </a:r>
          </a:p>
          <a:p>
            <a:pPr marL="0" indent="0">
              <a:buNone/>
            </a:pPr>
            <a:r>
              <a:rPr lang="de-DE" dirty="0"/>
              <a:t>Kohlenhydrate 1,2g</a:t>
            </a:r>
          </a:p>
          <a:p>
            <a:pPr marL="0" indent="0">
              <a:buNone/>
            </a:pPr>
            <a:r>
              <a:rPr lang="de-DE" dirty="0"/>
              <a:t>Davon Zucker 0,7g</a:t>
            </a:r>
          </a:p>
          <a:p>
            <a:pPr marL="0" indent="0">
              <a:buNone/>
            </a:pPr>
            <a:r>
              <a:rPr lang="de-DE" dirty="0"/>
              <a:t>Enthält geringfügige Mengen an Fett, gesättigten Fettsäuren, Eiweiß und Salz</a:t>
            </a:r>
          </a:p>
        </p:txBody>
      </p:sp>
      <p:sp>
        <p:nvSpPr>
          <p:cNvPr id="5" name="Datumsplatzhalter 4">
            <a:extLst>
              <a:ext uri="{FF2B5EF4-FFF2-40B4-BE49-F238E27FC236}">
                <a16:creationId xmlns:a16="http://schemas.microsoft.com/office/drawing/2014/main" id="{157CD1C0-F273-0380-8D17-86533F49853A}"/>
              </a:ext>
            </a:extLst>
          </p:cNvPr>
          <p:cNvSpPr>
            <a:spLocks noGrp="1"/>
          </p:cNvSpPr>
          <p:nvPr>
            <p:ph type="dt" sz="half" idx="10"/>
          </p:nvPr>
        </p:nvSpPr>
        <p:spPr/>
        <p:txBody>
          <a:bodyPr/>
          <a:lstStyle/>
          <a:p>
            <a:fld id="{F86B117C-B19A-43F6-8904-FE28CAC392FE}" type="datetime1">
              <a:rPr lang="de-DE" smtClean="0"/>
              <a:pPr/>
              <a:t>04.04.2023</a:t>
            </a:fld>
            <a:r>
              <a:rPr lang="de-DE"/>
              <a:t> | Deutscher Weinbauverband e.V.</a:t>
            </a:r>
            <a:endParaRPr lang="de-DE" dirty="0"/>
          </a:p>
        </p:txBody>
      </p:sp>
      <p:sp>
        <p:nvSpPr>
          <p:cNvPr id="6" name="Foliennummernplatzhalter 5">
            <a:extLst>
              <a:ext uri="{FF2B5EF4-FFF2-40B4-BE49-F238E27FC236}">
                <a16:creationId xmlns:a16="http://schemas.microsoft.com/office/drawing/2014/main" id="{9321D560-DE49-D5C3-348E-CBCAC94C0F92}"/>
              </a:ext>
            </a:extLst>
          </p:cNvPr>
          <p:cNvSpPr>
            <a:spLocks noGrp="1"/>
          </p:cNvSpPr>
          <p:nvPr>
            <p:ph type="sldNum" sz="quarter" idx="11"/>
          </p:nvPr>
        </p:nvSpPr>
        <p:spPr/>
        <p:txBody>
          <a:bodyPr/>
          <a:lstStyle/>
          <a:p>
            <a:fld id="{9E5BB93B-79D3-4028-8911-E50FBEB47E67}" type="slidenum">
              <a:rPr lang="de-DE" smtClean="0"/>
              <a:t>31</a:t>
            </a:fld>
            <a:endParaRPr lang="de-DE"/>
          </a:p>
        </p:txBody>
      </p:sp>
      <p:sp>
        <p:nvSpPr>
          <p:cNvPr id="9" name="Inhaltsplatzhalter 8">
            <a:extLst>
              <a:ext uri="{FF2B5EF4-FFF2-40B4-BE49-F238E27FC236}">
                <a16:creationId xmlns:a16="http://schemas.microsoft.com/office/drawing/2014/main" id="{5ACB5D3F-68DA-99E6-A568-2EADB753633F}"/>
              </a:ext>
            </a:extLst>
          </p:cNvPr>
          <p:cNvSpPr>
            <a:spLocks noGrp="1"/>
          </p:cNvSpPr>
          <p:nvPr>
            <p:ph sz="half" idx="1"/>
          </p:nvPr>
        </p:nvSpPr>
        <p:spPr/>
        <p:txBody>
          <a:bodyPr/>
          <a:lstStyle/>
          <a:p>
            <a:pPr marL="0" indent="0">
              <a:buNone/>
            </a:pPr>
            <a:r>
              <a:rPr lang="de-DE" dirty="0"/>
              <a:t>E in 100ml 332 kJ (78 kcal) </a:t>
            </a:r>
          </a:p>
          <a:p>
            <a:pPr marL="0" indent="0">
              <a:buNone/>
            </a:pPr>
            <a:endParaRPr lang="de-DE" dirty="0"/>
          </a:p>
          <a:p>
            <a:pPr marL="0" indent="0">
              <a:buNone/>
            </a:pPr>
            <a:r>
              <a:rPr lang="de-DE" dirty="0"/>
              <a:t>Nährwerttabelle und Zutatenverzeichnis: </a:t>
            </a:r>
          </a:p>
          <a:p>
            <a:pPr marL="0" indent="0">
              <a:buNone/>
            </a:pPr>
            <a:endParaRPr lang="de-DE" dirty="0"/>
          </a:p>
          <a:p>
            <a:pPr marL="0" indent="0">
              <a:buNone/>
            </a:pPr>
            <a:endParaRPr lang="de-DE" dirty="0"/>
          </a:p>
          <a:p>
            <a:pPr marL="0" indent="0">
              <a:buNone/>
            </a:pPr>
            <a:endParaRPr lang="de-DE" dirty="0"/>
          </a:p>
          <a:p>
            <a:pPr marL="0" indent="0">
              <a:buNone/>
            </a:pPr>
            <a:r>
              <a:rPr lang="de-DE" dirty="0"/>
              <a:t>Enthält Sulfite</a:t>
            </a:r>
          </a:p>
        </p:txBody>
      </p:sp>
      <p:pic>
        <p:nvPicPr>
          <p:cNvPr id="11" name="Grafik 10">
            <a:extLst>
              <a:ext uri="{FF2B5EF4-FFF2-40B4-BE49-F238E27FC236}">
                <a16:creationId xmlns:a16="http://schemas.microsoft.com/office/drawing/2014/main" id="{9A7ABB08-EC69-FB44-86F8-A87A9A75B74D}"/>
              </a:ext>
            </a:extLst>
          </p:cNvPr>
          <p:cNvPicPr>
            <a:picLocks noChangeAspect="1"/>
          </p:cNvPicPr>
          <p:nvPr/>
        </p:nvPicPr>
        <p:blipFill>
          <a:blip r:embed="rId2"/>
          <a:stretch>
            <a:fillRect/>
          </a:stretch>
        </p:blipFill>
        <p:spPr>
          <a:xfrm>
            <a:off x="683568" y="2593889"/>
            <a:ext cx="850468" cy="834777"/>
          </a:xfrm>
          <a:prstGeom prst="rect">
            <a:avLst/>
          </a:prstGeom>
        </p:spPr>
      </p:pic>
    </p:spTree>
    <p:extLst>
      <p:ext uri="{BB962C8B-B14F-4D97-AF65-F5344CB8AC3E}">
        <p14:creationId xmlns:p14="http://schemas.microsoft.com/office/powerpoint/2010/main" val="3315939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E79B7C-BD71-79BA-90D8-2E1937F04375}"/>
              </a:ext>
            </a:extLst>
          </p:cNvPr>
          <p:cNvSpPr>
            <a:spLocks noGrp="1"/>
          </p:cNvSpPr>
          <p:nvPr>
            <p:ph type="title"/>
          </p:nvPr>
        </p:nvSpPr>
        <p:spPr/>
        <p:txBody>
          <a:bodyPr/>
          <a:lstStyle/>
          <a:p>
            <a:r>
              <a:rPr lang="de-DE" dirty="0"/>
              <a:t>Delegierter Rechtsakt zur genaueren Umsetzung der Nährwert- / Zutatenkennzeichnung 	</a:t>
            </a:r>
          </a:p>
        </p:txBody>
      </p:sp>
      <p:sp>
        <p:nvSpPr>
          <p:cNvPr id="3" name="Inhaltsplatzhalter 2">
            <a:extLst>
              <a:ext uri="{FF2B5EF4-FFF2-40B4-BE49-F238E27FC236}">
                <a16:creationId xmlns:a16="http://schemas.microsoft.com/office/drawing/2014/main" id="{48F1E507-2AE9-DD18-088A-A2F4BAD9C31C}"/>
              </a:ext>
            </a:extLst>
          </p:cNvPr>
          <p:cNvSpPr>
            <a:spLocks noGrp="1"/>
          </p:cNvSpPr>
          <p:nvPr>
            <p:ph idx="1"/>
          </p:nvPr>
        </p:nvSpPr>
        <p:spPr/>
        <p:txBody>
          <a:bodyPr>
            <a:normAutofit/>
          </a:bodyPr>
          <a:lstStyle/>
          <a:p>
            <a:pPr marL="0" indent="0">
              <a:buNone/>
            </a:pPr>
            <a:r>
              <a:rPr lang="de-DE" dirty="0"/>
              <a:t>Theoretischer Zeitplan: </a:t>
            </a:r>
          </a:p>
          <a:p>
            <a:pPr lvl="1"/>
            <a:r>
              <a:rPr lang="de-DE" dirty="0"/>
              <a:t>Veröffentlichung des finalen Entwurfs: 07.04.2023?</a:t>
            </a:r>
          </a:p>
          <a:p>
            <a:pPr lvl="1"/>
            <a:r>
              <a:rPr lang="de-DE" dirty="0"/>
              <a:t>Widerspruchsmöglichkeit des EP: 2 Monate ab Veröffentlichung</a:t>
            </a:r>
          </a:p>
          <a:p>
            <a:pPr lvl="1"/>
            <a:r>
              <a:rPr lang="de-DE" dirty="0"/>
              <a:t>Veröffentlichung im Amtsblatt im Idealfall im Juni…? </a:t>
            </a:r>
          </a:p>
          <a:p>
            <a:pPr lvl="1"/>
            <a:r>
              <a:rPr lang="de-DE" dirty="0"/>
              <a:t>Guidelines mit Q+A? </a:t>
            </a:r>
          </a:p>
          <a:p>
            <a:pPr marL="457200" lvl="1" indent="0">
              <a:buNone/>
            </a:pPr>
            <a:endParaRPr lang="de-DE" dirty="0"/>
          </a:p>
        </p:txBody>
      </p:sp>
      <p:sp>
        <p:nvSpPr>
          <p:cNvPr id="4" name="Datumsplatzhalter 3">
            <a:extLst>
              <a:ext uri="{FF2B5EF4-FFF2-40B4-BE49-F238E27FC236}">
                <a16:creationId xmlns:a16="http://schemas.microsoft.com/office/drawing/2014/main" id="{B6692979-5C99-861A-3F85-ADFD15FFE78B}"/>
              </a:ext>
            </a:extLst>
          </p:cNvPr>
          <p:cNvSpPr>
            <a:spLocks noGrp="1"/>
          </p:cNvSpPr>
          <p:nvPr>
            <p:ph type="dt" sz="half" idx="10"/>
          </p:nvPr>
        </p:nvSpPr>
        <p:spPr/>
        <p:txBody>
          <a:bodyPr/>
          <a:lstStyle/>
          <a:p>
            <a:fld id="{11AF6860-1DF3-4E2D-823F-C9A499D653AB}" type="datetime1">
              <a:rPr lang="de-DE" smtClean="0"/>
              <a:pPr/>
              <a:t>04.04.2023</a:t>
            </a:fld>
            <a:r>
              <a:rPr lang="de-DE"/>
              <a:t> | Deutscher Weinbauverband e.V.</a:t>
            </a:r>
            <a:endParaRPr lang="de-DE" dirty="0"/>
          </a:p>
        </p:txBody>
      </p:sp>
      <p:sp>
        <p:nvSpPr>
          <p:cNvPr id="5" name="Foliennummernplatzhalter 4">
            <a:extLst>
              <a:ext uri="{FF2B5EF4-FFF2-40B4-BE49-F238E27FC236}">
                <a16:creationId xmlns:a16="http://schemas.microsoft.com/office/drawing/2014/main" id="{F22E50EB-B187-D554-0A2A-331909821EC6}"/>
              </a:ext>
            </a:extLst>
          </p:cNvPr>
          <p:cNvSpPr>
            <a:spLocks noGrp="1"/>
          </p:cNvSpPr>
          <p:nvPr>
            <p:ph type="sldNum" sz="quarter" idx="11"/>
          </p:nvPr>
        </p:nvSpPr>
        <p:spPr/>
        <p:txBody>
          <a:bodyPr/>
          <a:lstStyle/>
          <a:p>
            <a:fld id="{9E5BB93B-79D3-4028-8911-E50FBEB47E67}" type="slidenum">
              <a:rPr lang="de-DE" smtClean="0"/>
              <a:t>32</a:t>
            </a:fld>
            <a:endParaRPr lang="de-DE"/>
          </a:p>
        </p:txBody>
      </p:sp>
    </p:spTree>
    <p:extLst>
      <p:ext uri="{BB962C8B-B14F-4D97-AF65-F5344CB8AC3E}">
        <p14:creationId xmlns:p14="http://schemas.microsoft.com/office/powerpoint/2010/main" val="1389347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3EB115-5E1B-91B4-90FD-AE61B68DF65E}"/>
              </a:ext>
            </a:extLst>
          </p:cNvPr>
          <p:cNvSpPr>
            <a:spLocks noGrp="1"/>
          </p:cNvSpPr>
          <p:nvPr>
            <p:ph type="title"/>
          </p:nvPr>
        </p:nvSpPr>
        <p:spPr/>
        <p:txBody>
          <a:bodyPr/>
          <a:lstStyle/>
          <a:p>
            <a:r>
              <a:rPr lang="de-DE" dirty="0"/>
              <a:t>Problem – Übergangsfrist?</a:t>
            </a:r>
          </a:p>
        </p:txBody>
      </p:sp>
      <p:sp>
        <p:nvSpPr>
          <p:cNvPr id="3" name="Inhaltsplatzhalter 2">
            <a:extLst>
              <a:ext uri="{FF2B5EF4-FFF2-40B4-BE49-F238E27FC236}">
                <a16:creationId xmlns:a16="http://schemas.microsoft.com/office/drawing/2014/main" id="{3C52F977-940B-19FF-9013-9A529B6292B9}"/>
              </a:ext>
            </a:extLst>
          </p:cNvPr>
          <p:cNvSpPr>
            <a:spLocks noGrp="1"/>
          </p:cNvSpPr>
          <p:nvPr>
            <p:ph idx="1"/>
          </p:nvPr>
        </p:nvSpPr>
        <p:spPr/>
        <p:txBody>
          <a:bodyPr>
            <a:normAutofit/>
          </a:bodyPr>
          <a:lstStyle/>
          <a:p>
            <a:pPr marL="0" indent="0">
              <a:buNone/>
            </a:pPr>
            <a:r>
              <a:rPr lang="en-US" sz="1800" b="0" i="0" u="none" strike="noStrike" baseline="0" dirty="0">
                <a:solidFill>
                  <a:srgbClr val="000000"/>
                </a:solidFill>
              </a:rPr>
              <a:t>Article 1, points (12) and (14), and Article 2 </a:t>
            </a:r>
            <a:r>
              <a:rPr lang="en-US" sz="1800" b="0" i="0" u="none" strike="noStrike" baseline="0" dirty="0">
                <a:solidFill>
                  <a:srgbClr val="000000"/>
                </a:solidFill>
                <a:highlight>
                  <a:srgbClr val="FFFF00"/>
                </a:highlight>
              </a:rPr>
              <a:t>shall apply from 8 December 2023. </a:t>
            </a:r>
            <a:endParaRPr lang="en-US" dirty="0">
              <a:highlight>
                <a:srgbClr val="FFFF00"/>
              </a:highlight>
            </a:endParaRPr>
          </a:p>
          <a:p>
            <a:pPr marL="0" indent="0">
              <a:buNone/>
            </a:pPr>
            <a:endParaRPr lang="en-US" dirty="0"/>
          </a:p>
          <a:p>
            <a:pPr marL="0" indent="0">
              <a:buNone/>
            </a:pPr>
            <a:r>
              <a:rPr lang="en-US" dirty="0"/>
              <a:t>Art. 5 Abs. 8 VO (EU 2117/2021): </a:t>
            </a:r>
          </a:p>
          <a:p>
            <a:pPr marL="0" indent="0">
              <a:buNone/>
            </a:pPr>
            <a:r>
              <a:rPr lang="de-DE" dirty="0"/>
              <a:t>Wein, der den vor dem 8. Dezember 2023 geltenden Kennzeichnungsanforderungen nach Artikel 119 der Verordnung (EU) Nr. 1308/2013 entspricht, […] und der vor diesem Datum </a:t>
            </a:r>
            <a:r>
              <a:rPr lang="de-DE" dirty="0">
                <a:highlight>
                  <a:srgbClr val="FFFF00"/>
                </a:highlight>
              </a:rPr>
              <a:t>hergestellt und gekennzeichnet</a:t>
            </a:r>
            <a:r>
              <a:rPr lang="de-DE" dirty="0"/>
              <a:t> wurde […], dürfen weiterhin auf den Markt gebracht werden, bis diese Bestände erschöpft sind.</a:t>
            </a:r>
          </a:p>
          <a:p>
            <a:pPr marL="0" indent="0">
              <a:buNone/>
            </a:pPr>
            <a:endParaRPr lang="en-US" dirty="0"/>
          </a:p>
          <a:p>
            <a:pPr marL="0" indent="0">
              <a:buNone/>
            </a:pPr>
            <a:endParaRPr lang="en-US" dirty="0"/>
          </a:p>
          <a:p>
            <a:pPr marL="0" indent="0">
              <a:buNone/>
            </a:pPr>
            <a:endParaRPr lang="en-US" dirty="0"/>
          </a:p>
          <a:p>
            <a:pPr marL="0" indent="0">
              <a:buNone/>
            </a:pPr>
            <a:endParaRPr lang="de-DE" dirty="0"/>
          </a:p>
        </p:txBody>
      </p:sp>
      <p:sp>
        <p:nvSpPr>
          <p:cNvPr id="4" name="Datumsplatzhalter 3">
            <a:extLst>
              <a:ext uri="{FF2B5EF4-FFF2-40B4-BE49-F238E27FC236}">
                <a16:creationId xmlns:a16="http://schemas.microsoft.com/office/drawing/2014/main" id="{CCD2441F-99DB-F6DE-9355-A2A870B8B85B}"/>
              </a:ext>
            </a:extLst>
          </p:cNvPr>
          <p:cNvSpPr>
            <a:spLocks noGrp="1"/>
          </p:cNvSpPr>
          <p:nvPr>
            <p:ph type="dt" sz="half" idx="10"/>
          </p:nvPr>
        </p:nvSpPr>
        <p:spPr/>
        <p:txBody>
          <a:bodyPr/>
          <a:lstStyle/>
          <a:p>
            <a:fld id="{11AF6860-1DF3-4E2D-823F-C9A499D653AB}" type="datetime1">
              <a:rPr lang="de-DE" smtClean="0"/>
              <a:pPr/>
              <a:t>04.04.2023</a:t>
            </a:fld>
            <a:r>
              <a:rPr lang="de-DE"/>
              <a:t> | Deutscher Weinbauverband e.V.</a:t>
            </a:r>
            <a:endParaRPr lang="de-DE" dirty="0"/>
          </a:p>
        </p:txBody>
      </p:sp>
      <p:sp>
        <p:nvSpPr>
          <p:cNvPr id="5" name="Foliennummernplatzhalter 4">
            <a:extLst>
              <a:ext uri="{FF2B5EF4-FFF2-40B4-BE49-F238E27FC236}">
                <a16:creationId xmlns:a16="http://schemas.microsoft.com/office/drawing/2014/main" id="{1C4A41C4-95C0-B18A-F164-DB4CA3E42730}"/>
              </a:ext>
            </a:extLst>
          </p:cNvPr>
          <p:cNvSpPr>
            <a:spLocks noGrp="1"/>
          </p:cNvSpPr>
          <p:nvPr>
            <p:ph type="sldNum" sz="quarter" idx="11"/>
          </p:nvPr>
        </p:nvSpPr>
        <p:spPr/>
        <p:txBody>
          <a:bodyPr/>
          <a:lstStyle/>
          <a:p>
            <a:fld id="{9E5BB93B-79D3-4028-8911-E50FBEB47E67}" type="slidenum">
              <a:rPr lang="de-DE" smtClean="0"/>
              <a:t>33</a:t>
            </a:fld>
            <a:endParaRPr lang="de-DE"/>
          </a:p>
        </p:txBody>
      </p:sp>
    </p:spTree>
    <p:extLst>
      <p:ext uri="{BB962C8B-B14F-4D97-AF65-F5344CB8AC3E}">
        <p14:creationId xmlns:p14="http://schemas.microsoft.com/office/powerpoint/2010/main" val="3318937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9BF74F27-7BA3-DAC6-E02E-9614C75DD90D}"/>
              </a:ext>
            </a:extLst>
          </p:cNvPr>
          <p:cNvPicPr>
            <a:picLocks noChangeAspect="1"/>
          </p:cNvPicPr>
          <p:nvPr/>
        </p:nvPicPr>
        <p:blipFill>
          <a:blip r:embed="rId2"/>
          <a:stretch>
            <a:fillRect/>
          </a:stretch>
        </p:blipFill>
        <p:spPr>
          <a:xfrm>
            <a:off x="5426491" y="3166269"/>
            <a:ext cx="3464400" cy="1412330"/>
          </a:xfrm>
          <a:prstGeom prst="rect">
            <a:avLst/>
          </a:prstGeom>
        </p:spPr>
      </p:pic>
      <p:pic>
        <p:nvPicPr>
          <p:cNvPr id="7" name="Inhaltsplatzhalter 6" descr="Ein Bild, das Text enthält.&#10;&#10;Automatisch generierte Beschreibung">
            <a:extLst>
              <a:ext uri="{FF2B5EF4-FFF2-40B4-BE49-F238E27FC236}">
                <a16:creationId xmlns:a16="http://schemas.microsoft.com/office/drawing/2014/main" id="{FB3B3B06-FC2D-6DD9-79F0-F7587CA84EDF}"/>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34950" y="1536659"/>
            <a:ext cx="4877752" cy="1656184"/>
          </a:xfrm>
        </p:spPr>
      </p:pic>
      <p:sp>
        <p:nvSpPr>
          <p:cNvPr id="2" name="Titel 1">
            <a:extLst>
              <a:ext uri="{FF2B5EF4-FFF2-40B4-BE49-F238E27FC236}">
                <a16:creationId xmlns:a16="http://schemas.microsoft.com/office/drawing/2014/main" id="{E0F3092E-F8EB-BA7B-05F6-9867A68044E7}"/>
              </a:ext>
            </a:extLst>
          </p:cNvPr>
          <p:cNvSpPr>
            <a:spLocks noGrp="1"/>
          </p:cNvSpPr>
          <p:nvPr>
            <p:ph type="title"/>
          </p:nvPr>
        </p:nvSpPr>
        <p:spPr>
          <a:xfrm>
            <a:off x="251520" y="205979"/>
            <a:ext cx="7200800" cy="857250"/>
          </a:xfrm>
        </p:spPr>
        <p:txBody>
          <a:bodyPr anchor="ctr">
            <a:normAutofit/>
          </a:bodyPr>
          <a:lstStyle/>
          <a:p>
            <a:r>
              <a:rPr lang="de-DE" dirty="0"/>
              <a:t>Die smarte Lösung?</a:t>
            </a:r>
          </a:p>
        </p:txBody>
      </p:sp>
      <p:sp>
        <p:nvSpPr>
          <p:cNvPr id="4" name="Datumsplatzhalter 3">
            <a:extLst>
              <a:ext uri="{FF2B5EF4-FFF2-40B4-BE49-F238E27FC236}">
                <a16:creationId xmlns:a16="http://schemas.microsoft.com/office/drawing/2014/main" id="{A4817D51-FA9B-E584-293C-AB41DDA9D728}"/>
              </a:ext>
            </a:extLst>
          </p:cNvPr>
          <p:cNvSpPr>
            <a:spLocks noGrp="1"/>
          </p:cNvSpPr>
          <p:nvPr>
            <p:ph type="dt" sz="half" idx="4294967295"/>
          </p:nvPr>
        </p:nvSpPr>
        <p:spPr>
          <a:xfrm>
            <a:off x="251520" y="4767263"/>
            <a:ext cx="4114800" cy="274637"/>
          </a:xfrm>
        </p:spPr>
        <p:txBody>
          <a:bodyPr anchor="ctr">
            <a:normAutofit/>
          </a:bodyPr>
          <a:lstStyle/>
          <a:p>
            <a:pPr>
              <a:spcAft>
                <a:spcPts val="600"/>
              </a:spcAft>
            </a:pPr>
            <a:fld id="{11AF6860-1DF3-4E2D-823F-C9A499D653AB}" type="datetime1">
              <a:rPr lang="de-DE" smtClean="0"/>
              <a:pPr>
                <a:spcAft>
                  <a:spcPts val="600"/>
                </a:spcAft>
              </a:pPr>
              <a:t>04.04.2023</a:t>
            </a:fld>
            <a:r>
              <a:rPr lang="de-DE"/>
              <a:t> | Deutscher Weinbauverband e.V.</a:t>
            </a:r>
          </a:p>
        </p:txBody>
      </p:sp>
      <p:sp>
        <p:nvSpPr>
          <p:cNvPr id="5" name="Foliennummernplatzhalter 4">
            <a:extLst>
              <a:ext uri="{FF2B5EF4-FFF2-40B4-BE49-F238E27FC236}">
                <a16:creationId xmlns:a16="http://schemas.microsoft.com/office/drawing/2014/main" id="{4F40F22C-7EF6-356D-E8E2-2C546D3B7875}"/>
              </a:ext>
            </a:extLst>
          </p:cNvPr>
          <p:cNvSpPr>
            <a:spLocks noGrp="1"/>
          </p:cNvSpPr>
          <p:nvPr>
            <p:ph type="sldNum" sz="quarter" idx="4294967295"/>
          </p:nvPr>
        </p:nvSpPr>
        <p:spPr>
          <a:xfrm>
            <a:off x="6758880" y="4767263"/>
            <a:ext cx="2133600" cy="274637"/>
          </a:xfrm>
        </p:spPr>
        <p:txBody>
          <a:bodyPr anchor="ctr">
            <a:normAutofit/>
          </a:bodyPr>
          <a:lstStyle/>
          <a:p>
            <a:pPr>
              <a:spcAft>
                <a:spcPts val="600"/>
              </a:spcAft>
            </a:pPr>
            <a:fld id="{9E5BB93B-79D3-4028-8911-E50FBEB47E67}" type="slidenum">
              <a:rPr lang="de-DE" smtClean="0"/>
              <a:pPr>
                <a:spcAft>
                  <a:spcPts val="600"/>
                </a:spcAft>
              </a:pPr>
              <a:t>34</a:t>
            </a:fld>
            <a:endParaRPr lang="de-DE"/>
          </a:p>
        </p:txBody>
      </p:sp>
      <p:pic>
        <p:nvPicPr>
          <p:cNvPr id="6" name="Grafik 5">
            <a:extLst>
              <a:ext uri="{FF2B5EF4-FFF2-40B4-BE49-F238E27FC236}">
                <a16:creationId xmlns:a16="http://schemas.microsoft.com/office/drawing/2014/main" id="{F5AD30C3-A161-F6E5-885D-EAFD44F45151}"/>
              </a:ext>
            </a:extLst>
          </p:cNvPr>
          <p:cNvPicPr>
            <a:picLocks noChangeAspect="1"/>
          </p:cNvPicPr>
          <p:nvPr/>
        </p:nvPicPr>
        <p:blipFill>
          <a:blip r:embed="rId4"/>
          <a:stretch>
            <a:fillRect/>
          </a:stretch>
        </p:blipFill>
        <p:spPr>
          <a:xfrm>
            <a:off x="5426491" y="1289337"/>
            <a:ext cx="2664777" cy="1738313"/>
          </a:xfrm>
          <a:prstGeom prst="rect">
            <a:avLst/>
          </a:prstGeom>
        </p:spPr>
      </p:pic>
      <p:sp>
        <p:nvSpPr>
          <p:cNvPr id="8" name="Textfeld 7">
            <a:extLst>
              <a:ext uri="{FF2B5EF4-FFF2-40B4-BE49-F238E27FC236}">
                <a16:creationId xmlns:a16="http://schemas.microsoft.com/office/drawing/2014/main" id="{7FF13065-A6BE-9801-3B4E-DC5602115F20}"/>
              </a:ext>
            </a:extLst>
          </p:cNvPr>
          <p:cNvSpPr txBox="1"/>
          <p:nvPr/>
        </p:nvSpPr>
        <p:spPr>
          <a:xfrm>
            <a:off x="234950" y="3655269"/>
            <a:ext cx="4361639" cy="923330"/>
          </a:xfrm>
          <a:prstGeom prst="rect">
            <a:avLst/>
          </a:prstGeom>
          <a:noFill/>
        </p:spPr>
        <p:txBody>
          <a:bodyPr wrap="square" rtlCol="0">
            <a:spAutoFit/>
          </a:bodyPr>
          <a:lstStyle/>
          <a:p>
            <a:r>
              <a:rPr lang="de-DE" dirty="0"/>
              <a:t>Darstellung der Anbieter die auf den DWV zugekommen sind. </a:t>
            </a:r>
          </a:p>
          <a:p>
            <a:r>
              <a:rPr lang="de-DE" dirty="0"/>
              <a:t>Es gibt weitere Anbieter am Markt!</a:t>
            </a:r>
          </a:p>
        </p:txBody>
      </p:sp>
    </p:spTree>
    <p:extLst>
      <p:ext uri="{BB962C8B-B14F-4D97-AF65-F5344CB8AC3E}">
        <p14:creationId xmlns:p14="http://schemas.microsoft.com/office/powerpoint/2010/main" val="3144831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2A9B8E-E3B8-3481-3872-FBA4F63C2484}"/>
              </a:ext>
            </a:extLst>
          </p:cNvPr>
          <p:cNvSpPr>
            <a:spLocks noGrp="1"/>
          </p:cNvSpPr>
          <p:nvPr>
            <p:ph type="title"/>
          </p:nvPr>
        </p:nvSpPr>
        <p:spPr/>
        <p:txBody>
          <a:bodyPr/>
          <a:lstStyle/>
          <a:p>
            <a:r>
              <a:rPr lang="de-DE" dirty="0"/>
              <a:t>	</a:t>
            </a:r>
          </a:p>
        </p:txBody>
      </p:sp>
      <p:sp>
        <p:nvSpPr>
          <p:cNvPr id="3" name="Inhaltsplatzhalter 2">
            <a:extLst>
              <a:ext uri="{FF2B5EF4-FFF2-40B4-BE49-F238E27FC236}">
                <a16:creationId xmlns:a16="http://schemas.microsoft.com/office/drawing/2014/main" id="{32E37770-A8ED-B490-C472-AAE4D7D2FA2D}"/>
              </a:ext>
            </a:extLst>
          </p:cNvPr>
          <p:cNvSpPr>
            <a:spLocks noGrp="1"/>
          </p:cNvSpPr>
          <p:nvPr>
            <p:ph idx="1"/>
          </p:nvPr>
        </p:nvSpPr>
        <p:spPr>
          <a:xfrm>
            <a:off x="611560" y="1347787"/>
            <a:ext cx="8064896" cy="3246835"/>
          </a:xfrm>
        </p:spPr>
        <p:txBody>
          <a:bodyPr/>
          <a:lstStyle/>
          <a:p>
            <a:pPr marL="0" indent="0">
              <a:buNone/>
            </a:pPr>
            <a:endParaRPr lang="de-DE" dirty="0"/>
          </a:p>
          <a:p>
            <a:pPr marL="0" indent="0">
              <a:buNone/>
            </a:pPr>
            <a:endParaRPr lang="de-DE" dirty="0"/>
          </a:p>
          <a:p>
            <a:pPr marL="0" indent="0">
              <a:buNone/>
            </a:pPr>
            <a:endParaRPr lang="de-DE" dirty="0"/>
          </a:p>
          <a:p>
            <a:pPr marL="0" indent="0">
              <a:buNone/>
            </a:pPr>
            <a:r>
              <a:rPr kumimoji="0" lang="de-DE" sz="2400" b="1" i="0" u="none" strike="noStrike" kern="1200" cap="none" spc="0" normalizeH="0" baseline="0" noProof="0" dirty="0">
                <a:ln>
                  <a:noFill/>
                </a:ln>
                <a:solidFill>
                  <a:srgbClr val="7C2C3E"/>
                </a:solidFill>
                <a:effectLst/>
                <a:uLnTx/>
                <a:uFillTx/>
                <a:latin typeface="Arial"/>
                <a:ea typeface="+mj-ea"/>
                <a:cs typeface="+mj-cs"/>
              </a:rPr>
              <a:t>Geoschutz und Schutzgemeinschaften </a:t>
            </a:r>
            <a:endParaRPr lang="de-DE" b="1" dirty="0"/>
          </a:p>
        </p:txBody>
      </p:sp>
      <p:sp>
        <p:nvSpPr>
          <p:cNvPr id="4" name="Datumsplatzhalter 3">
            <a:extLst>
              <a:ext uri="{FF2B5EF4-FFF2-40B4-BE49-F238E27FC236}">
                <a16:creationId xmlns:a16="http://schemas.microsoft.com/office/drawing/2014/main" id="{54A9B1AB-DFAB-3F43-087B-04FA7DEB21DC}"/>
              </a:ext>
            </a:extLst>
          </p:cNvPr>
          <p:cNvSpPr>
            <a:spLocks noGrp="1"/>
          </p:cNvSpPr>
          <p:nvPr>
            <p:ph type="dt" sz="half" idx="10"/>
          </p:nvPr>
        </p:nvSpPr>
        <p:spPr/>
        <p:txBody>
          <a:bodyPr/>
          <a:lstStyle/>
          <a:p>
            <a:fld id="{11AF6860-1DF3-4E2D-823F-C9A499D653AB}" type="datetime1">
              <a:rPr lang="de-DE" smtClean="0"/>
              <a:pPr/>
              <a:t>04.04.2023</a:t>
            </a:fld>
            <a:r>
              <a:rPr lang="de-DE" dirty="0"/>
              <a:t> | Deutscher Weinbauverband e.V.</a:t>
            </a:r>
          </a:p>
        </p:txBody>
      </p:sp>
      <p:sp>
        <p:nvSpPr>
          <p:cNvPr id="5" name="Foliennummernplatzhalter 4">
            <a:extLst>
              <a:ext uri="{FF2B5EF4-FFF2-40B4-BE49-F238E27FC236}">
                <a16:creationId xmlns:a16="http://schemas.microsoft.com/office/drawing/2014/main" id="{A401CEC2-268F-6BE5-BA3B-387DBE1EE58E}"/>
              </a:ext>
            </a:extLst>
          </p:cNvPr>
          <p:cNvSpPr>
            <a:spLocks noGrp="1"/>
          </p:cNvSpPr>
          <p:nvPr>
            <p:ph type="sldNum" sz="quarter" idx="11"/>
          </p:nvPr>
        </p:nvSpPr>
        <p:spPr/>
        <p:txBody>
          <a:bodyPr/>
          <a:lstStyle/>
          <a:p>
            <a:fld id="{9E5BB93B-79D3-4028-8911-E50FBEB47E67}" type="slidenum">
              <a:rPr lang="de-DE" smtClean="0"/>
              <a:t>35</a:t>
            </a:fld>
            <a:endParaRPr lang="de-DE"/>
          </a:p>
        </p:txBody>
      </p:sp>
    </p:spTree>
    <p:extLst>
      <p:ext uri="{BB962C8B-B14F-4D97-AF65-F5344CB8AC3E}">
        <p14:creationId xmlns:p14="http://schemas.microsoft.com/office/powerpoint/2010/main" val="2356725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E79B7C-BD71-79BA-90D8-2E1937F04375}"/>
              </a:ext>
            </a:extLst>
          </p:cNvPr>
          <p:cNvSpPr>
            <a:spLocks noGrp="1"/>
          </p:cNvSpPr>
          <p:nvPr>
            <p:ph type="title"/>
          </p:nvPr>
        </p:nvSpPr>
        <p:spPr/>
        <p:txBody>
          <a:bodyPr/>
          <a:lstStyle/>
          <a:p>
            <a:r>
              <a:rPr lang="de-DE" dirty="0"/>
              <a:t>Aktuelle Reform des EU-Geoschutzes 	</a:t>
            </a:r>
          </a:p>
        </p:txBody>
      </p:sp>
      <p:sp>
        <p:nvSpPr>
          <p:cNvPr id="3" name="Inhaltsplatzhalter 2">
            <a:extLst>
              <a:ext uri="{FF2B5EF4-FFF2-40B4-BE49-F238E27FC236}">
                <a16:creationId xmlns:a16="http://schemas.microsoft.com/office/drawing/2014/main" id="{48F1E507-2AE9-DD18-088A-A2F4BAD9C31C}"/>
              </a:ext>
            </a:extLst>
          </p:cNvPr>
          <p:cNvSpPr>
            <a:spLocks noGrp="1"/>
          </p:cNvSpPr>
          <p:nvPr>
            <p:ph idx="1"/>
          </p:nvPr>
        </p:nvSpPr>
        <p:spPr/>
        <p:txBody>
          <a:bodyPr>
            <a:normAutofit/>
          </a:bodyPr>
          <a:lstStyle/>
          <a:p>
            <a:r>
              <a:rPr lang="de-DE" dirty="0"/>
              <a:t>(Teilweise) Überführung von Geoschutz bzgl. des Weins in eine horizontale EU-Verordnung</a:t>
            </a:r>
          </a:p>
          <a:p>
            <a:r>
              <a:rPr lang="de-DE" dirty="0"/>
              <a:t>Neue geplante Bestimmungen </a:t>
            </a:r>
          </a:p>
          <a:p>
            <a:pPr lvl="1"/>
            <a:r>
              <a:rPr lang="de-DE" dirty="0"/>
              <a:t>Anerkannte Erzeugerorganisationen zur Verwaltung der Lastenhefte</a:t>
            </a:r>
          </a:p>
          <a:p>
            <a:pPr lvl="1"/>
            <a:r>
              <a:rPr lang="de-DE" dirty="0"/>
              <a:t> Zuständigkeitswechsel zur Prüfung von Neu-/Änderungsanträgen (KOM an Amt für Geistiges Eigentum)</a:t>
            </a:r>
          </a:p>
          <a:p>
            <a:pPr lvl="1"/>
            <a:r>
              <a:rPr lang="de-DE" dirty="0"/>
              <a:t>Regelungen zur Nachhaltigkeit von </a:t>
            </a:r>
            <a:r>
              <a:rPr lang="de-DE" dirty="0" err="1"/>
              <a:t>g.U</a:t>
            </a:r>
            <a:r>
              <a:rPr lang="de-DE" dirty="0"/>
              <a:t>.</a:t>
            </a:r>
          </a:p>
          <a:p>
            <a:r>
              <a:rPr lang="de-DE" dirty="0"/>
              <a:t>Diskussion: Gesetzliche Grundlage zur Finanzierung von Erzeuger-organisationen        </a:t>
            </a:r>
          </a:p>
        </p:txBody>
      </p:sp>
      <p:sp>
        <p:nvSpPr>
          <p:cNvPr id="4" name="Datumsplatzhalter 3">
            <a:extLst>
              <a:ext uri="{FF2B5EF4-FFF2-40B4-BE49-F238E27FC236}">
                <a16:creationId xmlns:a16="http://schemas.microsoft.com/office/drawing/2014/main" id="{B6692979-5C99-861A-3F85-ADFD15FFE78B}"/>
              </a:ext>
            </a:extLst>
          </p:cNvPr>
          <p:cNvSpPr>
            <a:spLocks noGrp="1"/>
          </p:cNvSpPr>
          <p:nvPr>
            <p:ph type="dt" sz="half" idx="10"/>
          </p:nvPr>
        </p:nvSpPr>
        <p:spPr/>
        <p:txBody>
          <a:bodyPr/>
          <a:lstStyle/>
          <a:p>
            <a:fld id="{11AF6860-1DF3-4E2D-823F-C9A499D653AB}" type="datetime1">
              <a:rPr lang="de-DE" smtClean="0"/>
              <a:pPr/>
              <a:t>04.04.2023</a:t>
            </a:fld>
            <a:r>
              <a:rPr lang="de-DE"/>
              <a:t> | Deutscher Weinbauverband e.V.</a:t>
            </a:r>
            <a:endParaRPr lang="de-DE" dirty="0"/>
          </a:p>
        </p:txBody>
      </p:sp>
      <p:sp>
        <p:nvSpPr>
          <p:cNvPr id="5" name="Foliennummernplatzhalter 4">
            <a:extLst>
              <a:ext uri="{FF2B5EF4-FFF2-40B4-BE49-F238E27FC236}">
                <a16:creationId xmlns:a16="http://schemas.microsoft.com/office/drawing/2014/main" id="{F22E50EB-B187-D554-0A2A-331909821EC6}"/>
              </a:ext>
            </a:extLst>
          </p:cNvPr>
          <p:cNvSpPr>
            <a:spLocks noGrp="1"/>
          </p:cNvSpPr>
          <p:nvPr>
            <p:ph type="sldNum" sz="quarter" idx="11"/>
          </p:nvPr>
        </p:nvSpPr>
        <p:spPr/>
        <p:txBody>
          <a:bodyPr/>
          <a:lstStyle/>
          <a:p>
            <a:fld id="{9E5BB93B-79D3-4028-8911-E50FBEB47E67}" type="slidenum">
              <a:rPr lang="de-DE" smtClean="0"/>
              <a:t>36</a:t>
            </a:fld>
            <a:endParaRPr lang="de-DE"/>
          </a:p>
        </p:txBody>
      </p:sp>
    </p:spTree>
    <p:extLst>
      <p:ext uri="{BB962C8B-B14F-4D97-AF65-F5344CB8AC3E}">
        <p14:creationId xmlns:p14="http://schemas.microsoft.com/office/powerpoint/2010/main" val="326870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E79B7C-BD71-79BA-90D8-2E1937F04375}"/>
              </a:ext>
            </a:extLst>
          </p:cNvPr>
          <p:cNvSpPr>
            <a:spLocks noGrp="1"/>
          </p:cNvSpPr>
          <p:nvPr>
            <p:ph type="title"/>
          </p:nvPr>
        </p:nvSpPr>
        <p:spPr/>
        <p:txBody>
          <a:bodyPr/>
          <a:lstStyle/>
          <a:p>
            <a:r>
              <a:rPr lang="de-DE" dirty="0"/>
              <a:t>Aktuelle Arbeit der Schutzgemeinschaften 	</a:t>
            </a:r>
          </a:p>
        </p:txBody>
      </p:sp>
      <p:sp>
        <p:nvSpPr>
          <p:cNvPr id="3" name="Inhaltsplatzhalter 2">
            <a:extLst>
              <a:ext uri="{FF2B5EF4-FFF2-40B4-BE49-F238E27FC236}">
                <a16:creationId xmlns:a16="http://schemas.microsoft.com/office/drawing/2014/main" id="{48F1E507-2AE9-DD18-088A-A2F4BAD9C31C}"/>
              </a:ext>
            </a:extLst>
          </p:cNvPr>
          <p:cNvSpPr>
            <a:spLocks noGrp="1"/>
          </p:cNvSpPr>
          <p:nvPr>
            <p:ph idx="1"/>
          </p:nvPr>
        </p:nvSpPr>
        <p:spPr/>
        <p:txBody>
          <a:bodyPr>
            <a:normAutofit lnSpcReduction="10000"/>
          </a:bodyPr>
          <a:lstStyle/>
          <a:p>
            <a:r>
              <a:rPr lang="de-DE" b="1" dirty="0"/>
              <a:t>Aufnahme der Arbeit durch die Schutzgemeinschaften:</a:t>
            </a:r>
          </a:p>
          <a:p>
            <a:pPr lvl="1"/>
            <a:r>
              <a:rPr lang="de-DE" dirty="0"/>
              <a:t>1. Aufgabe: Anpassung des Lastenheftes an den Status Quo des Gebietes:</a:t>
            </a:r>
          </a:p>
          <a:p>
            <a:pPr lvl="2"/>
            <a:r>
              <a:rPr lang="de-DE" dirty="0"/>
              <a:t>Abgrenzung des Gebietes</a:t>
            </a:r>
          </a:p>
          <a:p>
            <a:pPr lvl="2"/>
            <a:r>
              <a:rPr lang="de-DE" dirty="0"/>
              <a:t>Festsetzung des Rebsorten für das Anbaugebiet und für die Einzellage</a:t>
            </a:r>
          </a:p>
          <a:p>
            <a:pPr lvl="1"/>
            <a:r>
              <a:rPr lang="de-DE" dirty="0"/>
              <a:t>Danach: Profilierung des Gebietes  </a:t>
            </a:r>
          </a:p>
          <a:p>
            <a:pPr marL="0" indent="0">
              <a:buNone/>
            </a:pPr>
            <a:endParaRPr lang="de-DE" dirty="0"/>
          </a:p>
          <a:p>
            <a:r>
              <a:rPr lang="de-DE" b="1" dirty="0"/>
              <a:t>Probleme/Herausforderungen:  </a:t>
            </a:r>
          </a:p>
          <a:p>
            <a:pPr lvl="1">
              <a:buFontTx/>
              <a:buChar char="-"/>
            </a:pPr>
            <a:r>
              <a:rPr lang="de-DE" dirty="0"/>
              <a:t>Entscheidungswege/Abstimmungen innerhalb der Schutzgemeinschaft</a:t>
            </a:r>
          </a:p>
          <a:p>
            <a:pPr lvl="1">
              <a:buFontTx/>
              <a:buChar char="-"/>
            </a:pPr>
            <a:r>
              <a:rPr lang="de-DE" dirty="0"/>
              <a:t>Finanzierung der Schutzgemeinschaften mit staatlicher Unterstützung / Beteiligung der Erzeuger?   </a:t>
            </a:r>
          </a:p>
        </p:txBody>
      </p:sp>
      <p:sp>
        <p:nvSpPr>
          <p:cNvPr id="4" name="Datumsplatzhalter 3">
            <a:extLst>
              <a:ext uri="{FF2B5EF4-FFF2-40B4-BE49-F238E27FC236}">
                <a16:creationId xmlns:a16="http://schemas.microsoft.com/office/drawing/2014/main" id="{B6692979-5C99-861A-3F85-ADFD15FFE78B}"/>
              </a:ext>
            </a:extLst>
          </p:cNvPr>
          <p:cNvSpPr>
            <a:spLocks noGrp="1"/>
          </p:cNvSpPr>
          <p:nvPr>
            <p:ph type="dt" sz="half" idx="10"/>
          </p:nvPr>
        </p:nvSpPr>
        <p:spPr/>
        <p:txBody>
          <a:bodyPr/>
          <a:lstStyle/>
          <a:p>
            <a:fld id="{11AF6860-1DF3-4E2D-823F-C9A499D653AB}" type="datetime1">
              <a:rPr lang="de-DE" smtClean="0"/>
              <a:pPr/>
              <a:t>04.04.2023</a:t>
            </a:fld>
            <a:r>
              <a:rPr lang="de-DE"/>
              <a:t> | Deutscher Weinbauverband e.V.</a:t>
            </a:r>
            <a:endParaRPr lang="de-DE" dirty="0"/>
          </a:p>
        </p:txBody>
      </p:sp>
      <p:sp>
        <p:nvSpPr>
          <p:cNvPr id="5" name="Foliennummernplatzhalter 4">
            <a:extLst>
              <a:ext uri="{FF2B5EF4-FFF2-40B4-BE49-F238E27FC236}">
                <a16:creationId xmlns:a16="http://schemas.microsoft.com/office/drawing/2014/main" id="{F22E50EB-B187-D554-0A2A-331909821EC6}"/>
              </a:ext>
            </a:extLst>
          </p:cNvPr>
          <p:cNvSpPr>
            <a:spLocks noGrp="1"/>
          </p:cNvSpPr>
          <p:nvPr>
            <p:ph type="sldNum" sz="quarter" idx="11"/>
          </p:nvPr>
        </p:nvSpPr>
        <p:spPr/>
        <p:txBody>
          <a:bodyPr/>
          <a:lstStyle/>
          <a:p>
            <a:fld id="{9E5BB93B-79D3-4028-8911-E50FBEB47E67}" type="slidenum">
              <a:rPr lang="de-DE" smtClean="0"/>
              <a:t>37</a:t>
            </a:fld>
            <a:endParaRPr lang="de-DE"/>
          </a:p>
        </p:txBody>
      </p:sp>
    </p:spTree>
    <p:extLst>
      <p:ext uri="{BB962C8B-B14F-4D97-AF65-F5344CB8AC3E}">
        <p14:creationId xmlns:p14="http://schemas.microsoft.com/office/powerpoint/2010/main" val="3739012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FC982489-83CF-4F97-9EDC-5E7BF8B2ABD8}"/>
              </a:ext>
            </a:extLst>
          </p:cNvPr>
          <p:cNvSpPr>
            <a:spLocks noGrp="1"/>
          </p:cNvSpPr>
          <p:nvPr>
            <p:ph type="subTitle" idx="1"/>
          </p:nvPr>
        </p:nvSpPr>
        <p:spPr>
          <a:xfrm>
            <a:off x="2051720" y="3291829"/>
            <a:ext cx="1836000" cy="1368153"/>
          </a:xfrm>
        </p:spPr>
        <p:txBody>
          <a:bodyPr>
            <a:normAutofit/>
          </a:bodyPr>
          <a:lstStyle/>
          <a:p>
            <a:r>
              <a:rPr lang="de-DE" sz="1200" b="1" dirty="0"/>
              <a:t>Miriam Berner</a:t>
            </a:r>
          </a:p>
          <a:p>
            <a:r>
              <a:rPr lang="de-DE" sz="1100" dirty="0"/>
              <a:t>Weinbau, Kellerwirtschaft, Ausbildung/Forschung und Markt</a:t>
            </a:r>
          </a:p>
          <a:p>
            <a:r>
              <a:rPr lang="de-DE" sz="1100" dirty="0">
                <a:hlinkClick r:id="rId3"/>
              </a:rPr>
              <a:t>mberner@dwv-online.de</a:t>
            </a:r>
            <a:endParaRPr lang="de-DE" sz="1100" dirty="0"/>
          </a:p>
          <a:p>
            <a:r>
              <a:rPr lang="de-DE" sz="1100" dirty="0"/>
              <a:t>Tel.: +49 228 949325-14</a:t>
            </a:r>
          </a:p>
        </p:txBody>
      </p:sp>
      <p:pic>
        <p:nvPicPr>
          <p:cNvPr id="11" name="Grafik 10">
            <a:extLst>
              <a:ext uri="{FF2B5EF4-FFF2-40B4-BE49-F238E27FC236}">
                <a16:creationId xmlns:a16="http://schemas.microsoft.com/office/drawing/2014/main" id="{04460B88-C8FF-4684-9DCB-A413B350FF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5185" y="1830359"/>
            <a:ext cx="2397295" cy="2397295"/>
          </a:xfrm>
          <a:prstGeom prst="rect">
            <a:avLst/>
          </a:prstGeom>
        </p:spPr>
      </p:pic>
      <p:pic>
        <p:nvPicPr>
          <p:cNvPr id="5" name="Grafik 4" descr="Ein Bild, das Person, stehend, darstellend enthält.&#10;&#10;Automatisch generierte Beschreibung">
            <a:extLst>
              <a:ext uri="{FF2B5EF4-FFF2-40B4-BE49-F238E27FC236}">
                <a16:creationId xmlns:a16="http://schemas.microsoft.com/office/drawing/2014/main" id="{3326BEBE-1AC2-4F2C-AB35-96A8BAF161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748" t="6630" r="27524" b="55710"/>
          <a:stretch/>
        </p:blipFill>
        <p:spPr>
          <a:xfrm>
            <a:off x="2123728" y="1347788"/>
            <a:ext cx="1800190" cy="1800000"/>
          </a:xfrm>
          <a:prstGeom prst="rect">
            <a:avLst/>
          </a:prstGeom>
        </p:spPr>
      </p:pic>
      <p:sp>
        <p:nvSpPr>
          <p:cNvPr id="6" name="Textfeld 5">
            <a:extLst>
              <a:ext uri="{FF2B5EF4-FFF2-40B4-BE49-F238E27FC236}">
                <a16:creationId xmlns:a16="http://schemas.microsoft.com/office/drawing/2014/main" id="{915E50EB-F8CC-4E4E-9184-8F610D9E2891}"/>
              </a:ext>
            </a:extLst>
          </p:cNvPr>
          <p:cNvSpPr txBox="1"/>
          <p:nvPr/>
        </p:nvSpPr>
        <p:spPr>
          <a:xfrm>
            <a:off x="3235273" y="3110881"/>
            <a:ext cx="756000" cy="1440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dirty="0">
                <a:ln>
                  <a:noFill/>
                </a:ln>
                <a:solidFill>
                  <a:prstClr val="black"/>
                </a:solidFill>
                <a:effectLst/>
                <a:uLnTx/>
                <a:uFillTx/>
                <a:latin typeface="Arial"/>
                <a:ea typeface="+mn-ea"/>
                <a:cs typeface="+mn-cs"/>
              </a:rPr>
              <a:t>©Anna Ziegler</a:t>
            </a:r>
          </a:p>
        </p:txBody>
      </p:sp>
      <p:pic>
        <p:nvPicPr>
          <p:cNvPr id="7" name="Grafik 6" descr="Ein Bild, das Person, Mann, Anzug, stehend enthält.&#10;&#10;Automatisch generierte Beschreibung">
            <a:extLst>
              <a:ext uri="{FF2B5EF4-FFF2-40B4-BE49-F238E27FC236}">
                <a16:creationId xmlns:a16="http://schemas.microsoft.com/office/drawing/2014/main" id="{F6F3571F-C6F2-4BAD-A2D8-BECEC4ED577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9813" r="13520"/>
          <a:stretch/>
        </p:blipFill>
        <p:spPr>
          <a:xfrm>
            <a:off x="256183" y="1347788"/>
            <a:ext cx="1800000" cy="1800000"/>
          </a:xfrm>
          <a:prstGeom prst="rect">
            <a:avLst/>
          </a:prstGeom>
        </p:spPr>
      </p:pic>
      <p:pic>
        <p:nvPicPr>
          <p:cNvPr id="9" name="Grafik 8" descr="Ein Bild, das Person, Mann, Schlips, Anzug enthält.&#10;&#10;Automatisch generierte Beschreibung">
            <a:extLst>
              <a:ext uri="{FF2B5EF4-FFF2-40B4-BE49-F238E27FC236}">
                <a16:creationId xmlns:a16="http://schemas.microsoft.com/office/drawing/2014/main" id="{504C281D-74C5-4387-87E3-C43290A9B8A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189" t="1588" r="-158" b="22413"/>
          <a:stretch/>
        </p:blipFill>
        <p:spPr>
          <a:xfrm>
            <a:off x="3991273" y="1347788"/>
            <a:ext cx="1800000" cy="1800000"/>
          </a:xfrm>
          <a:prstGeom prst="rect">
            <a:avLst/>
          </a:prstGeom>
        </p:spPr>
      </p:pic>
      <p:sp>
        <p:nvSpPr>
          <p:cNvPr id="13" name="Titel 1">
            <a:extLst>
              <a:ext uri="{FF2B5EF4-FFF2-40B4-BE49-F238E27FC236}">
                <a16:creationId xmlns:a16="http://schemas.microsoft.com/office/drawing/2014/main" id="{97E6CA55-F4C2-4FAD-8D34-B70AD8704D36}"/>
              </a:ext>
            </a:extLst>
          </p:cNvPr>
          <p:cNvSpPr txBox="1">
            <a:spLocks/>
          </p:cNvSpPr>
          <p:nvPr/>
        </p:nvSpPr>
        <p:spPr>
          <a:xfrm>
            <a:off x="251520" y="205979"/>
            <a:ext cx="7200800" cy="857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400" b="1" i="0" u="none" strike="noStrike" kern="1200" cap="none" spc="0" normalizeH="0" baseline="0" noProof="0" dirty="0">
                <a:ln>
                  <a:noFill/>
                </a:ln>
                <a:solidFill>
                  <a:srgbClr val="7C2C3E"/>
                </a:solidFill>
                <a:effectLst/>
                <a:uLnTx/>
                <a:uFillTx/>
                <a:latin typeface="Arial"/>
                <a:ea typeface="+mj-ea"/>
                <a:cs typeface="+mj-cs"/>
              </a:rPr>
              <a:t>Bleiben Sie in Kontakt</a:t>
            </a:r>
          </a:p>
        </p:txBody>
      </p:sp>
      <p:sp>
        <p:nvSpPr>
          <p:cNvPr id="15" name="Untertitel 2">
            <a:extLst>
              <a:ext uri="{FF2B5EF4-FFF2-40B4-BE49-F238E27FC236}">
                <a16:creationId xmlns:a16="http://schemas.microsoft.com/office/drawing/2014/main" id="{4785B1AD-3E58-446D-B611-00A2ED742A3B}"/>
              </a:ext>
            </a:extLst>
          </p:cNvPr>
          <p:cNvSpPr txBox="1">
            <a:spLocks/>
          </p:cNvSpPr>
          <p:nvPr/>
        </p:nvSpPr>
        <p:spPr>
          <a:xfrm>
            <a:off x="179512" y="3291830"/>
            <a:ext cx="1908000" cy="1368153"/>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110000"/>
              <a:buFont typeface="Arial" panose="020B0604020202020204" pitchFamily="34" charset="0"/>
              <a:buNone/>
              <a:defRPr sz="1800" kern="1200" baseline="0">
                <a:solidFill>
                  <a:schemeClr val="tx1"/>
                </a:solidFill>
                <a:latin typeface="+mn-lt"/>
                <a:ea typeface="+mn-ea"/>
                <a:cs typeface="+mn-cs"/>
              </a:defRPr>
            </a:lvl1pPr>
            <a:lvl2pPr marL="457200" indent="0" algn="ctr" defTabSz="914400" rtl="0" eaLnBrk="1" latinLnBrk="0" hangingPunct="1">
              <a:spcBef>
                <a:spcPct val="200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7C2C3E"/>
              </a:buClr>
              <a:buSzPct val="110000"/>
              <a:buFont typeface="Arial" panose="020B0604020202020204" pitchFamily="34" charset="0"/>
              <a:buNone/>
              <a:tabLst/>
              <a:defRPr/>
            </a:pPr>
            <a:r>
              <a:rPr kumimoji="0" lang="de-DE" sz="1200" b="1" i="0" u="none" strike="noStrike" kern="1200" cap="none" spc="0" normalizeH="0" baseline="0" noProof="0" dirty="0">
                <a:ln>
                  <a:noFill/>
                </a:ln>
                <a:solidFill>
                  <a:prstClr val="black"/>
                </a:solidFill>
                <a:effectLst/>
                <a:uLnTx/>
                <a:uFillTx/>
                <a:latin typeface="Arial"/>
                <a:ea typeface="+mn-ea"/>
                <a:cs typeface="+mn-cs"/>
              </a:rPr>
              <a:t>Christian Schwörer</a:t>
            </a:r>
          </a:p>
          <a:p>
            <a:pPr marL="0" marR="0" lvl="0" indent="0" algn="l" defTabSz="914400" rtl="0" eaLnBrk="1" fontAlgn="auto" latinLnBrk="0" hangingPunct="1">
              <a:lnSpc>
                <a:spcPct val="100000"/>
              </a:lnSpc>
              <a:spcBef>
                <a:spcPct val="20000"/>
              </a:spcBef>
              <a:spcAft>
                <a:spcPts val="0"/>
              </a:spcAft>
              <a:buClr>
                <a:srgbClr val="7C2C3E"/>
              </a:buClr>
              <a:buSzPct val="110000"/>
              <a:buFont typeface="Arial" panose="020B0604020202020204" pitchFamily="34" charset="0"/>
              <a:buNone/>
              <a:tabLst/>
              <a:defRPr/>
            </a:pPr>
            <a:r>
              <a:rPr kumimoji="0" lang="de-DE" sz="1100" b="0" i="0" u="none" strike="noStrike" kern="1200" cap="none" spc="0" normalizeH="0" baseline="0" noProof="0" dirty="0">
                <a:ln>
                  <a:noFill/>
                </a:ln>
                <a:solidFill>
                  <a:prstClr val="black"/>
                </a:solidFill>
                <a:effectLst/>
                <a:uLnTx/>
                <a:uFillTx/>
                <a:latin typeface="Arial"/>
                <a:ea typeface="+mn-ea"/>
                <a:cs typeface="+mn-cs"/>
              </a:rPr>
              <a:t>Generalsekretär</a:t>
            </a:r>
          </a:p>
          <a:p>
            <a:pPr marL="0" marR="0" lvl="0" indent="0" algn="l" defTabSz="914400" rtl="0" eaLnBrk="1" fontAlgn="auto" latinLnBrk="0" hangingPunct="1">
              <a:lnSpc>
                <a:spcPct val="100000"/>
              </a:lnSpc>
              <a:spcBef>
                <a:spcPct val="20000"/>
              </a:spcBef>
              <a:spcAft>
                <a:spcPts val="0"/>
              </a:spcAft>
              <a:buClr>
                <a:srgbClr val="7C2C3E"/>
              </a:buClr>
              <a:buSzPct val="110000"/>
              <a:buFont typeface="Arial" panose="020B0604020202020204" pitchFamily="34" charset="0"/>
              <a:buNone/>
              <a:tabLst/>
              <a:defRPr/>
            </a:pPr>
            <a:r>
              <a:rPr lang="de-DE" sz="1100" dirty="0">
                <a:solidFill>
                  <a:prstClr val="black"/>
                </a:solidFill>
                <a:latin typeface="Arial"/>
              </a:rPr>
              <a:t>EU-Weinbaupolitik</a:t>
            </a:r>
          </a:p>
          <a:p>
            <a:pPr marL="0" marR="0" lvl="0" indent="0" algn="l" defTabSz="914400" rtl="0" eaLnBrk="1" fontAlgn="auto" latinLnBrk="0" hangingPunct="1">
              <a:lnSpc>
                <a:spcPct val="100000"/>
              </a:lnSpc>
              <a:spcBef>
                <a:spcPct val="20000"/>
              </a:spcBef>
              <a:spcAft>
                <a:spcPts val="0"/>
              </a:spcAft>
              <a:buClr>
                <a:srgbClr val="7C2C3E"/>
              </a:buClr>
              <a:buSzPct val="110000"/>
              <a:buFont typeface="Arial" panose="020B0604020202020204" pitchFamily="34" charset="0"/>
              <a:buNone/>
              <a:tabLst/>
              <a:defRPr/>
            </a:pPr>
            <a:r>
              <a:rPr kumimoji="0" lang="de-DE" sz="1100" b="0" i="0" u="none" strike="noStrike" kern="1200" cap="none" spc="0" normalizeH="0" baseline="0" noProof="0" dirty="0">
                <a:ln>
                  <a:noFill/>
                </a:ln>
                <a:solidFill>
                  <a:prstClr val="black"/>
                </a:solidFill>
                <a:effectLst/>
                <a:uLnTx/>
                <a:uFillTx/>
                <a:latin typeface="Arial"/>
                <a:ea typeface="+mn-ea"/>
                <a:cs typeface="+mn-cs"/>
              </a:rPr>
              <a:t>Alkoholpolitik</a:t>
            </a:r>
          </a:p>
          <a:p>
            <a:pPr marL="0" marR="0" lvl="0" indent="0" algn="l" defTabSz="914400" rtl="0" eaLnBrk="1" fontAlgn="auto" latinLnBrk="0" hangingPunct="1">
              <a:lnSpc>
                <a:spcPct val="100000"/>
              </a:lnSpc>
              <a:spcBef>
                <a:spcPct val="20000"/>
              </a:spcBef>
              <a:spcAft>
                <a:spcPts val="0"/>
              </a:spcAft>
              <a:buClr>
                <a:srgbClr val="7C2C3E"/>
              </a:buClr>
              <a:buSzPct val="110000"/>
              <a:buFont typeface="Arial" panose="020B0604020202020204" pitchFamily="34" charset="0"/>
              <a:buNone/>
              <a:tabLst/>
              <a:defRPr/>
            </a:pPr>
            <a:r>
              <a:rPr kumimoji="0" lang="de-DE" sz="1100" b="0" i="0" u="none" strike="noStrike" kern="1200" cap="none" spc="0" normalizeH="0" baseline="0" noProof="0" dirty="0">
                <a:ln>
                  <a:noFill/>
                </a:ln>
                <a:solidFill>
                  <a:prstClr val="black"/>
                </a:solidFill>
                <a:effectLst/>
                <a:uLnTx/>
                <a:uFillTx/>
                <a:latin typeface="Arial"/>
                <a:ea typeface="+mn-ea"/>
                <a:cs typeface="+mn-cs"/>
                <a:hlinkClick r:id="rId8"/>
              </a:rPr>
              <a:t>cschwoerer@dwv-online.de</a:t>
            </a:r>
            <a:endParaRPr kumimoji="0" lang="de-DE" sz="11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ct val="20000"/>
              </a:spcBef>
              <a:spcAft>
                <a:spcPts val="0"/>
              </a:spcAft>
              <a:buClr>
                <a:srgbClr val="7C2C3E"/>
              </a:buClr>
              <a:buSzPct val="110000"/>
              <a:buFont typeface="Arial" panose="020B0604020202020204" pitchFamily="34" charset="0"/>
              <a:buNone/>
              <a:tabLst/>
              <a:defRPr/>
            </a:pPr>
            <a:r>
              <a:rPr kumimoji="0" lang="de-DE" sz="1100" b="0" i="0" u="none" strike="noStrike" kern="1200" cap="none" spc="0" normalizeH="0" baseline="0" noProof="0" dirty="0">
                <a:ln>
                  <a:noFill/>
                </a:ln>
                <a:solidFill>
                  <a:prstClr val="black"/>
                </a:solidFill>
                <a:effectLst/>
                <a:uLnTx/>
                <a:uFillTx/>
                <a:latin typeface="Arial"/>
                <a:ea typeface="+mn-ea"/>
                <a:cs typeface="+mn-cs"/>
              </a:rPr>
              <a:t>Tel.: +49 228 949325-13</a:t>
            </a:r>
          </a:p>
        </p:txBody>
      </p:sp>
      <p:sp>
        <p:nvSpPr>
          <p:cNvPr id="16" name="Untertitel 2">
            <a:extLst>
              <a:ext uri="{FF2B5EF4-FFF2-40B4-BE49-F238E27FC236}">
                <a16:creationId xmlns:a16="http://schemas.microsoft.com/office/drawing/2014/main" id="{B41AD329-0CD1-4B9D-AA1E-BA5076A57210}"/>
              </a:ext>
            </a:extLst>
          </p:cNvPr>
          <p:cNvSpPr txBox="1">
            <a:spLocks/>
          </p:cNvSpPr>
          <p:nvPr/>
        </p:nvSpPr>
        <p:spPr>
          <a:xfrm>
            <a:off x="3960136" y="3291830"/>
            <a:ext cx="1836000" cy="1368153"/>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110000"/>
              <a:buFont typeface="Arial" panose="020B0604020202020204" pitchFamily="34" charset="0"/>
              <a:buNone/>
              <a:defRPr sz="1800" kern="1200" baseline="0">
                <a:solidFill>
                  <a:schemeClr val="tx1"/>
                </a:solidFill>
                <a:latin typeface="+mn-lt"/>
                <a:ea typeface="+mn-ea"/>
                <a:cs typeface="+mn-cs"/>
              </a:defRPr>
            </a:lvl1pPr>
            <a:lvl2pPr marL="457200" indent="0" algn="ctr" defTabSz="914400" rtl="0" eaLnBrk="1" latinLnBrk="0" hangingPunct="1">
              <a:spcBef>
                <a:spcPct val="200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7C2C3E"/>
              </a:buClr>
              <a:buSzPct val="110000"/>
              <a:buFont typeface="Arial" panose="020B0604020202020204" pitchFamily="34" charset="0"/>
              <a:buNone/>
              <a:tabLst/>
              <a:defRPr/>
            </a:pPr>
            <a:r>
              <a:rPr kumimoji="0" lang="de-DE" sz="1200" b="1" i="0" u="none" strike="noStrike" kern="1200" cap="none" spc="0" normalizeH="0" baseline="0" noProof="0" dirty="0">
                <a:ln>
                  <a:noFill/>
                </a:ln>
                <a:solidFill>
                  <a:prstClr val="black"/>
                </a:solidFill>
                <a:effectLst/>
                <a:uLnTx/>
                <a:uFillTx/>
                <a:latin typeface="Arial"/>
                <a:ea typeface="+mn-ea"/>
                <a:cs typeface="+mn-cs"/>
              </a:rPr>
              <a:t>Matthias Dempfle</a:t>
            </a:r>
          </a:p>
          <a:p>
            <a:pPr marL="0" marR="0" lvl="0" indent="0" algn="l" defTabSz="914400" rtl="0" eaLnBrk="1" fontAlgn="auto" latinLnBrk="0" hangingPunct="1">
              <a:lnSpc>
                <a:spcPct val="100000"/>
              </a:lnSpc>
              <a:spcBef>
                <a:spcPct val="20000"/>
              </a:spcBef>
              <a:spcAft>
                <a:spcPts val="0"/>
              </a:spcAft>
              <a:buClr>
                <a:srgbClr val="7C2C3E"/>
              </a:buClr>
              <a:buSzPct val="110000"/>
              <a:buFont typeface="Arial" panose="020B0604020202020204" pitchFamily="34" charset="0"/>
              <a:buNone/>
              <a:tabLst/>
              <a:defRPr/>
            </a:pPr>
            <a:r>
              <a:rPr kumimoji="0" lang="de-DE" sz="1100" b="0" i="0" u="none" strike="noStrike" kern="1200" cap="none" spc="0" normalizeH="0" baseline="0" noProof="0" dirty="0">
                <a:ln>
                  <a:noFill/>
                </a:ln>
                <a:solidFill>
                  <a:prstClr val="black"/>
                </a:solidFill>
                <a:effectLst/>
                <a:uLnTx/>
                <a:uFillTx/>
                <a:latin typeface="Arial"/>
                <a:ea typeface="+mn-ea"/>
                <a:cs typeface="+mn-cs"/>
              </a:rPr>
              <a:t>Weinrecht und Rechts-</a:t>
            </a:r>
            <a:r>
              <a:rPr kumimoji="0" lang="de-DE" sz="1100" b="0" i="0" u="none" strike="noStrike" kern="1200" cap="none" spc="0" normalizeH="0" baseline="0" noProof="0" dirty="0" err="1">
                <a:ln>
                  <a:noFill/>
                </a:ln>
                <a:solidFill>
                  <a:prstClr val="black"/>
                </a:solidFill>
                <a:effectLst/>
                <a:uLnTx/>
                <a:uFillTx/>
                <a:latin typeface="Arial"/>
                <a:ea typeface="+mn-ea"/>
                <a:cs typeface="+mn-cs"/>
              </a:rPr>
              <a:t>fragen</a:t>
            </a:r>
            <a:r>
              <a:rPr kumimoji="0" lang="de-DE" sz="1100" b="0" i="0" u="none" strike="noStrike" kern="1200" cap="none" spc="0" normalizeH="0" baseline="0" noProof="0" dirty="0">
                <a:ln>
                  <a:noFill/>
                </a:ln>
                <a:solidFill>
                  <a:prstClr val="black"/>
                </a:solidFill>
                <a:effectLst/>
                <a:uLnTx/>
                <a:uFillTx/>
                <a:latin typeface="Arial"/>
                <a:ea typeface="+mn-ea"/>
                <a:cs typeface="+mn-cs"/>
              </a:rPr>
              <a:t> der Verbandsarbeit</a:t>
            </a:r>
          </a:p>
          <a:p>
            <a:pPr marL="0" marR="0" lvl="0" indent="0" algn="l" defTabSz="914400" rtl="0" eaLnBrk="1" fontAlgn="auto" latinLnBrk="0" hangingPunct="1">
              <a:lnSpc>
                <a:spcPct val="100000"/>
              </a:lnSpc>
              <a:spcBef>
                <a:spcPct val="20000"/>
              </a:spcBef>
              <a:spcAft>
                <a:spcPts val="0"/>
              </a:spcAft>
              <a:buClr>
                <a:srgbClr val="7C2C3E"/>
              </a:buClr>
              <a:buSzPct val="110000"/>
              <a:buFont typeface="Arial" panose="020B0604020202020204" pitchFamily="34" charset="0"/>
              <a:buNone/>
              <a:tabLst/>
              <a:defRPr/>
            </a:pPr>
            <a:r>
              <a:rPr kumimoji="0" lang="de-DE" sz="1100" b="0" i="0" u="none" strike="noStrike" kern="1200" cap="none" spc="0" normalizeH="0" baseline="0" noProof="0" dirty="0">
                <a:ln>
                  <a:noFill/>
                </a:ln>
                <a:solidFill>
                  <a:prstClr val="black"/>
                </a:solidFill>
                <a:effectLst/>
                <a:uLnTx/>
                <a:uFillTx/>
                <a:latin typeface="Arial"/>
                <a:ea typeface="+mn-ea"/>
                <a:cs typeface="+mn-cs"/>
                <a:hlinkClick r:id="rId3"/>
              </a:rPr>
              <a:t>mdempfle@dwv-online.de</a:t>
            </a:r>
            <a:endParaRPr kumimoji="0" lang="de-DE" sz="11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ct val="20000"/>
              </a:spcBef>
              <a:spcAft>
                <a:spcPts val="0"/>
              </a:spcAft>
              <a:buClr>
                <a:srgbClr val="7C2C3E"/>
              </a:buClr>
              <a:buSzPct val="110000"/>
              <a:buFont typeface="Arial" panose="020B0604020202020204" pitchFamily="34" charset="0"/>
              <a:buNone/>
              <a:tabLst/>
              <a:defRPr/>
            </a:pPr>
            <a:r>
              <a:rPr kumimoji="0" lang="de-DE" sz="1100" b="0" i="0" u="none" strike="noStrike" kern="1200" cap="none" spc="0" normalizeH="0" baseline="0" noProof="0" dirty="0">
                <a:ln>
                  <a:noFill/>
                </a:ln>
                <a:solidFill>
                  <a:prstClr val="black"/>
                </a:solidFill>
                <a:effectLst/>
                <a:uLnTx/>
                <a:uFillTx/>
                <a:latin typeface="Arial"/>
                <a:ea typeface="+mn-ea"/>
                <a:cs typeface="+mn-cs"/>
              </a:rPr>
              <a:t>Tel.: +49 228 949325-19</a:t>
            </a:r>
          </a:p>
        </p:txBody>
      </p:sp>
    </p:spTree>
    <p:extLst>
      <p:ext uri="{BB962C8B-B14F-4D97-AF65-F5344CB8AC3E}">
        <p14:creationId xmlns:p14="http://schemas.microsoft.com/office/powerpoint/2010/main" val="1859351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A8E8AD-F7F8-4E49-81B6-AAB424D01656}"/>
              </a:ext>
            </a:extLst>
          </p:cNvPr>
          <p:cNvSpPr>
            <a:spLocks noGrp="1"/>
          </p:cNvSpPr>
          <p:nvPr>
            <p:ph type="title"/>
          </p:nvPr>
        </p:nvSpPr>
        <p:spPr>
          <a:xfrm>
            <a:off x="251520" y="205979"/>
            <a:ext cx="7272808" cy="857250"/>
          </a:xfrm>
        </p:spPr>
        <p:txBody>
          <a:bodyPr/>
          <a:lstStyle/>
          <a:p>
            <a:r>
              <a:rPr lang="de-DE" b="1" dirty="0"/>
              <a:t>Ausgangspunkt: Naturschutzpaket der KOM: </a:t>
            </a:r>
            <a:br>
              <a:rPr lang="de-DE" b="1" dirty="0"/>
            </a:br>
            <a:r>
              <a:rPr lang="de-DE" b="1" dirty="0"/>
              <a:t>Zwei Verordnungsvorschläge</a:t>
            </a:r>
          </a:p>
        </p:txBody>
      </p:sp>
      <p:sp>
        <p:nvSpPr>
          <p:cNvPr id="6" name="Inhaltsplatzhalter 5">
            <a:extLst>
              <a:ext uri="{FF2B5EF4-FFF2-40B4-BE49-F238E27FC236}">
                <a16:creationId xmlns:a16="http://schemas.microsoft.com/office/drawing/2014/main" id="{8863BF07-EF01-4648-8BEE-D4F55D8FE498}"/>
              </a:ext>
            </a:extLst>
          </p:cNvPr>
          <p:cNvSpPr>
            <a:spLocks noGrp="1"/>
          </p:cNvSpPr>
          <p:nvPr>
            <p:ph idx="1"/>
          </p:nvPr>
        </p:nvSpPr>
        <p:spPr>
          <a:xfrm>
            <a:off x="251519" y="1203598"/>
            <a:ext cx="8640961" cy="3672408"/>
          </a:xfrm>
        </p:spPr>
        <p:txBody>
          <a:bodyPr>
            <a:noAutofit/>
          </a:bodyPr>
          <a:lstStyle/>
          <a:p>
            <a:pPr marL="0" indent="0">
              <a:spcBef>
                <a:spcPts val="0"/>
              </a:spcBef>
              <a:buNone/>
            </a:pPr>
            <a:r>
              <a:rPr lang="de-DE" sz="1600" b="1" dirty="0">
                <a:ea typeface="Times New Roman" panose="02020603050405020304" pitchFamily="18" charset="0"/>
              </a:rPr>
              <a:t>Am 22. Juni 2022 erfolgte die Veröffentlichung von 2 Verordnungsvorschlägen:</a:t>
            </a:r>
          </a:p>
          <a:p>
            <a:pPr>
              <a:spcBef>
                <a:spcPts val="0"/>
              </a:spcBef>
            </a:pPr>
            <a:r>
              <a:rPr lang="de-DE" sz="1600" dirty="0">
                <a:effectLst/>
                <a:ea typeface="Times New Roman" panose="02020603050405020304" pitchFamily="18" charset="0"/>
              </a:rPr>
              <a:t>EU-Verordnungsvorschlages zur nachhaltigen Verwendung von Pflanzenschutzmitteln („SUR“) </a:t>
            </a:r>
          </a:p>
          <a:p>
            <a:pPr>
              <a:spcBef>
                <a:spcPts val="0"/>
              </a:spcBef>
            </a:pPr>
            <a:r>
              <a:rPr lang="de-DE" sz="1600" dirty="0">
                <a:ea typeface="Times New Roman" panose="02020603050405020304" pitchFamily="18" charset="0"/>
              </a:rPr>
              <a:t>EU-Verordnung zur Wiederherstellung der Natur (NRL) </a:t>
            </a:r>
          </a:p>
          <a:p>
            <a:pPr>
              <a:spcBef>
                <a:spcPts val="0"/>
              </a:spcBef>
            </a:pPr>
            <a:endParaRPr lang="de-DE" sz="1600" dirty="0">
              <a:effectLst/>
              <a:ea typeface="Times New Roman" panose="02020603050405020304" pitchFamily="18" charset="0"/>
            </a:endParaRPr>
          </a:p>
          <a:p>
            <a:pPr marL="0" indent="0">
              <a:spcBef>
                <a:spcPts val="0"/>
              </a:spcBef>
              <a:buNone/>
            </a:pPr>
            <a:r>
              <a:rPr lang="de-DE" sz="1600" b="1" dirty="0">
                <a:effectLst/>
                <a:ea typeface="Times New Roman" panose="02020603050405020304" pitchFamily="18" charset="0"/>
              </a:rPr>
              <a:t>Ziel der 2 EU-Vorhaben: </a:t>
            </a:r>
          </a:p>
          <a:p>
            <a:pPr>
              <a:spcBef>
                <a:spcPts val="0"/>
              </a:spcBef>
            </a:pPr>
            <a:r>
              <a:rPr lang="de-DE" sz="1600" dirty="0">
                <a:effectLst/>
                <a:ea typeface="Times New Roman" panose="02020603050405020304" pitchFamily="18" charset="0"/>
              </a:rPr>
              <a:t>Ziele der „Vom-Hof-auf-den-Tisch“-Strategie </a:t>
            </a:r>
            <a:r>
              <a:rPr lang="de-DE" sz="1600" dirty="0">
                <a:ea typeface="Times New Roman" panose="02020603050405020304" pitchFamily="18" charset="0"/>
              </a:rPr>
              <a:t>+ des</a:t>
            </a:r>
            <a:r>
              <a:rPr lang="de-DE" sz="1600" dirty="0">
                <a:effectLst/>
                <a:ea typeface="Times New Roman" panose="02020603050405020304" pitchFamily="18" charset="0"/>
              </a:rPr>
              <a:t> Green Deals </a:t>
            </a:r>
            <a:r>
              <a:rPr lang="de-DE" sz="1600" dirty="0">
                <a:ea typeface="Times New Roman" panose="02020603050405020304" pitchFamily="18" charset="0"/>
              </a:rPr>
              <a:t>in Form einer EU-Verordnung umsetzen, strengere Regeln festsetzen.</a:t>
            </a:r>
            <a:r>
              <a:rPr lang="de-DE" sz="1600" dirty="0">
                <a:effectLst/>
                <a:ea typeface="Times New Roman" panose="02020603050405020304" pitchFamily="18" charset="0"/>
              </a:rPr>
              <a:t> </a:t>
            </a:r>
          </a:p>
          <a:p>
            <a:pPr>
              <a:spcBef>
                <a:spcPts val="0"/>
              </a:spcBef>
            </a:pPr>
            <a:r>
              <a:rPr lang="de-DE" sz="1600" dirty="0">
                <a:effectLst/>
                <a:ea typeface="Times New Roman" panose="02020603050405020304" pitchFamily="18" charset="0"/>
              </a:rPr>
              <a:t>Unterschiede zwischen MS </a:t>
            </a:r>
            <a:r>
              <a:rPr lang="de-DE" sz="1600" dirty="0">
                <a:ea typeface="Times New Roman" panose="02020603050405020304" pitchFamily="18" charset="0"/>
              </a:rPr>
              <a:t>ab</a:t>
            </a:r>
            <a:r>
              <a:rPr lang="de-DE" sz="1600" dirty="0">
                <a:effectLst/>
                <a:ea typeface="Times New Roman" panose="02020603050405020304" pitchFamily="18" charset="0"/>
              </a:rPr>
              <a:t>bauen +</a:t>
            </a:r>
            <a:r>
              <a:rPr lang="de-DE" sz="1600" dirty="0">
                <a:ea typeface="Times New Roman" panose="02020603050405020304" pitchFamily="18" charset="0"/>
              </a:rPr>
              <a:t> Einführung eines </a:t>
            </a:r>
            <a:r>
              <a:rPr lang="de-DE" sz="1600" dirty="0">
                <a:effectLst/>
                <a:ea typeface="Times New Roman" panose="02020603050405020304" pitchFamily="18" charset="0"/>
              </a:rPr>
              <a:t>Monitoringsystems. </a:t>
            </a:r>
          </a:p>
          <a:p>
            <a:pPr marL="0" indent="0">
              <a:spcBef>
                <a:spcPts val="0"/>
              </a:spcBef>
              <a:buNone/>
            </a:pPr>
            <a:br>
              <a:rPr lang="de-DE" sz="1600" b="1" dirty="0">
                <a:effectLst/>
                <a:ea typeface="Times New Roman" panose="02020603050405020304" pitchFamily="18" charset="0"/>
              </a:rPr>
            </a:br>
            <a:r>
              <a:rPr lang="de-DE" sz="1600" b="1" dirty="0">
                <a:effectLst/>
                <a:ea typeface="Times New Roman" panose="02020603050405020304" pitchFamily="18" charset="0"/>
              </a:rPr>
              <a:t>Begründet wurde das Vorhaben </a:t>
            </a:r>
          </a:p>
          <a:p>
            <a:pPr>
              <a:spcBef>
                <a:spcPts val="0"/>
              </a:spcBef>
            </a:pPr>
            <a:r>
              <a:rPr lang="de-DE" sz="1600" dirty="0">
                <a:ea typeface="Times New Roman" panose="02020603050405020304" pitchFamily="18" charset="0"/>
              </a:rPr>
              <a:t>fehlende</a:t>
            </a:r>
            <a:r>
              <a:rPr lang="de-DE" sz="1600" dirty="0">
                <a:effectLst/>
                <a:ea typeface="Times New Roman" panose="02020603050405020304" pitchFamily="18" charset="0"/>
              </a:rPr>
              <a:t> Effektivität der Vorgängerrichtlinie </a:t>
            </a:r>
          </a:p>
          <a:p>
            <a:pPr>
              <a:spcBef>
                <a:spcPts val="0"/>
              </a:spcBef>
            </a:pPr>
            <a:r>
              <a:rPr lang="de-DE" sz="1600" dirty="0">
                <a:effectLst/>
                <a:ea typeface="Times New Roman" panose="02020603050405020304" pitchFamily="18" charset="0"/>
              </a:rPr>
              <a:t>fehlenden Indikatoren und Daten zur Nutzung von Pestiziden </a:t>
            </a:r>
            <a:endParaRPr lang="de-DE" sz="1600" dirty="0"/>
          </a:p>
        </p:txBody>
      </p:sp>
      <p:sp>
        <p:nvSpPr>
          <p:cNvPr id="3" name="Datumsplatzhalter 2">
            <a:extLst>
              <a:ext uri="{FF2B5EF4-FFF2-40B4-BE49-F238E27FC236}">
                <a16:creationId xmlns:a16="http://schemas.microsoft.com/office/drawing/2014/main" id="{5700816A-897D-489F-8C81-4F54F4089E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76C87B-040B-4479-BF4C-E5DCFBBCCB9C}" type="datetime1">
              <a:rPr kumimoji="0" lang="de-D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04.04.2023</a:t>
            </a:fld>
            <a:r>
              <a:rPr kumimoji="0" lang="de-DE" sz="1200" b="0" i="0" u="none" strike="noStrike" kern="1200" cap="none" spc="0" normalizeH="0" baseline="0" noProof="0">
                <a:ln>
                  <a:noFill/>
                </a:ln>
                <a:solidFill>
                  <a:prstClr val="black">
                    <a:tint val="75000"/>
                  </a:prstClr>
                </a:solidFill>
                <a:effectLst/>
                <a:uLnTx/>
                <a:uFillTx/>
                <a:latin typeface="Arial"/>
                <a:ea typeface="+mn-ea"/>
                <a:cs typeface="+mn-cs"/>
              </a:rPr>
              <a:t> | Deutscher Weinbauverband e.V.</a:t>
            </a:r>
            <a:endParaRPr kumimoji="0" lang="de-D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Foliennummernplatzhalter 3">
            <a:extLst>
              <a:ext uri="{FF2B5EF4-FFF2-40B4-BE49-F238E27FC236}">
                <a16:creationId xmlns:a16="http://schemas.microsoft.com/office/drawing/2014/main" id="{3B4B1299-82AA-4E4C-A1EC-813DA1C9793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BB93B-79D3-4028-8911-E50FBEB47E67}" type="slidenum">
              <a:rPr kumimoji="0" lang="de-D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870758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A8E8AD-F7F8-4E49-81B6-AAB424D01656}"/>
              </a:ext>
            </a:extLst>
          </p:cNvPr>
          <p:cNvSpPr>
            <a:spLocks noGrp="1"/>
          </p:cNvSpPr>
          <p:nvPr>
            <p:ph type="title"/>
          </p:nvPr>
        </p:nvSpPr>
        <p:spPr/>
        <p:txBody>
          <a:bodyPr/>
          <a:lstStyle/>
          <a:p>
            <a:pPr marL="0" indent="0">
              <a:buNone/>
            </a:pPr>
            <a:r>
              <a:rPr lang="de-DE" sz="2400" b="1" dirty="0">
                <a:ea typeface="Times New Roman" panose="02020603050405020304" pitchFamily="18" charset="0"/>
              </a:rPr>
              <a:t>Wesentliche Inhalte des KOM-Vorschlag: </a:t>
            </a:r>
          </a:p>
        </p:txBody>
      </p:sp>
      <p:sp>
        <p:nvSpPr>
          <p:cNvPr id="6" name="Inhaltsplatzhalter 5">
            <a:extLst>
              <a:ext uri="{FF2B5EF4-FFF2-40B4-BE49-F238E27FC236}">
                <a16:creationId xmlns:a16="http://schemas.microsoft.com/office/drawing/2014/main" id="{8863BF07-EF01-4648-8BEE-D4F55D8FE498}"/>
              </a:ext>
            </a:extLst>
          </p:cNvPr>
          <p:cNvSpPr>
            <a:spLocks noGrp="1"/>
          </p:cNvSpPr>
          <p:nvPr>
            <p:ph idx="1"/>
          </p:nvPr>
        </p:nvSpPr>
        <p:spPr>
          <a:xfrm>
            <a:off x="251519" y="1275607"/>
            <a:ext cx="8496945" cy="3319016"/>
          </a:xfrm>
        </p:spPr>
        <p:txBody>
          <a:bodyPr>
            <a:normAutofit fontScale="47500" lnSpcReduction="20000"/>
          </a:bodyPr>
          <a:lstStyle/>
          <a:p>
            <a:r>
              <a:rPr lang="de-DE" sz="3500" dirty="0">
                <a:ea typeface="Times New Roman" panose="02020603050405020304" pitchFamily="18" charset="0"/>
              </a:rPr>
              <a:t>Ein Verbot der Nutzung von allen Pflanzenschutzmitteln in so genannten </a:t>
            </a:r>
            <a:r>
              <a:rPr lang="de-DE" sz="3500" b="1" dirty="0">
                <a:ea typeface="Times New Roman" panose="02020603050405020304" pitchFamily="18" charset="0"/>
              </a:rPr>
              <a:t>„empfindlichen Gebieten“ </a:t>
            </a:r>
            <a:r>
              <a:rPr lang="de-DE" sz="3500" dirty="0">
                <a:ea typeface="Times New Roman" panose="02020603050405020304" pitchFamily="18" charset="0"/>
              </a:rPr>
              <a:t>(darunter urbane Gebiete + Schutzgebiete gem. der Richtlinie 2000/60/EC, Natura 2000 Gebiete). </a:t>
            </a:r>
          </a:p>
          <a:p>
            <a:endParaRPr lang="de-DE" sz="3500" dirty="0">
              <a:ea typeface="Times New Roman" panose="02020603050405020304" pitchFamily="18" charset="0"/>
            </a:endParaRPr>
          </a:p>
          <a:p>
            <a:r>
              <a:rPr lang="de-DE" sz="3500" dirty="0">
                <a:ea typeface="Times New Roman" panose="02020603050405020304" pitchFamily="18" charset="0"/>
              </a:rPr>
              <a:t>Die Verwendung aller Pflanzenschutzmittel ist </a:t>
            </a:r>
            <a:r>
              <a:rPr lang="de-DE" sz="3500" b="1" dirty="0">
                <a:ea typeface="Times New Roman" panose="02020603050405020304" pitchFamily="18" charset="0"/>
              </a:rPr>
              <a:t>an allen Oberflächengewässern </a:t>
            </a:r>
            <a:r>
              <a:rPr lang="de-DE" sz="3500" dirty="0">
                <a:ea typeface="Times New Roman" panose="02020603050405020304" pitchFamily="18" charset="0"/>
              </a:rPr>
              <a:t>und </a:t>
            </a:r>
            <a:r>
              <a:rPr lang="de-DE" sz="3500" b="1" dirty="0">
                <a:ea typeface="Times New Roman" panose="02020603050405020304" pitchFamily="18" charset="0"/>
              </a:rPr>
              <a:t>in einem Umkreis von 3 Metern </a:t>
            </a:r>
            <a:r>
              <a:rPr lang="de-DE" sz="3500" dirty="0">
                <a:ea typeface="Times New Roman" panose="02020603050405020304" pitchFamily="18" charset="0"/>
              </a:rPr>
              <a:t>um diese Gewässer verboten.</a:t>
            </a:r>
          </a:p>
          <a:p>
            <a:endParaRPr lang="de-DE" sz="3500" dirty="0">
              <a:ea typeface="Times New Roman" panose="02020603050405020304" pitchFamily="18" charset="0"/>
            </a:endParaRPr>
          </a:p>
          <a:p>
            <a:r>
              <a:rPr lang="de-DE" sz="3500" b="1" dirty="0">
                <a:ea typeface="Times New Roman" panose="02020603050405020304" pitchFamily="18" charset="0"/>
              </a:rPr>
              <a:t>50% Reduktion des Pestizideinsatzes </a:t>
            </a:r>
            <a:r>
              <a:rPr lang="de-DE" sz="3500" dirty="0">
                <a:ea typeface="Times New Roman" panose="02020603050405020304" pitchFamily="18" charset="0"/>
              </a:rPr>
              <a:t>und -risikos sowie des Einsatzes gefährlicherer Pflanzenschutzmittel (EU-weit und nach nationalen, eigenen Zielen) </a:t>
            </a:r>
            <a:r>
              <a:rPr lang="de-DE" sz="3500" b="1" dirty="0">
                <a:ea typeface="Times New Roman" panose="02020603050405020304" pitchFamily="18" charset="0"/>
              </a:rPr>
              <a:t>im Vergleich zum Durchschnitt der Jahre 2015, 2016, 2017</a:t>
            </a:r>
            <a:r>
              <a:rPr lang="de-DE" sz="3500" dirty="0">
                <a:ea typeface="Times New Roman" panose="02020603050405020304" pitchFamily="18" charset="0"/>
              </a:rPr>
              <a:t>.</a:t>
            </a:r>
          </a:p>
          <a:p>
            <a:endParaRPr lang="de-DE" sz="3500" dirty="0">
              <a:ea typeface="Times New Roman" panose="02020603050405020304" pitchFamily="18" charset="0"/>
            </a:endParaRPr>
          </a:p>
          <a:p>
            <a:r>
              <a:rPr lang="de-DE" sz="3500" b="1" dirty="0">
                <a:ea typeface="Times New Roman" panose="02020603050405020304" pitchFamily="18" charset="0"/>
              </a:rPr>
              <a:t>Dokumentation</a:t>
            </a:r>
            <a:r>
              <a:rPr lang="de-DE" sz="3500" dirty="0">
                <a:ea typeface="Times New Roman" panose="02020603050405020304" pitchFamily="18" charset="0"/>
              </a:rPr>
              <a:t>: Berufliche Verwender müssen die Verwendung von Pestiziden sowie die Geräte zur Ausbringung elektronisch erfassen. </a:t>
            </a:r>
          </a:p>
          <a:p>
            <a:pPr marL="0" indent="0">
              <a:buNone/>
            </a:pPr>
            <a:endParaRPr lang="de-DE" sz="1800" b="1" u="sng" dirty="0">
              <a:effectLst/>
              <a:latin typeface="Arial" panose="020B0604020202020204" pitchFamily="34" charset="0"/>
              <a:ea typeface="MS Mincho" panose="02020609040205080304" pitchFamily="49" charset="-128"/>
              <a:cs typeface="Times New Roman" panose="02020603050405020304" pitchFamily="18" charset="0"/>
            </a:endParaRPr>
          </a:p>
          <a:p>
            <a:pPr marL="0" indent="0">
              <a:buNone/>
            </a:pPr>
            <a:endParaRPr lang="de-DE" sz="1800" dirty="0">
              <a:effectLst/>
              <a:latin typeface="Arial" panose="020B0604020202020204" pitchFamily="34" charset="0"/>
              <a:ea typeface="MS Mincho" panose="02020609040205080304" pitchFamily="49" charset="-128"/>
              <a:cs typeface="Times New Roman" panose="02020603050405020304" pitchFamily="18" charset="0"/>
            </a:endParaRPr>
          </a:p>
        </p:txBody>
      </p:sp>
      <p:sp>
        <p:nvSpPr>
          <p:cNvPr id="3" name="Datumsplatzhalter 2">
            <a:extLst>
              <a:ext uri="{FF2B5EF4-FFF2-40B4-BE49-F238E27FC236}">
                <a16:creationId xmlns:a16="http://schemas.microsoft.com/office/drawing/2014/main" id="{5700816A-897D-489F-8C81-4F54F4089E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76C87B-040B-4479-BF4C-E5DCFBBCCB9C}" type="datetime1">
              <a:rPr kumimoji="0" lang="de-D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04.04.2023</a:t>
            </a:fld>
            <a:r>
              <a:rPr kumimoji="0" lang="de-DE" sz="1200" b="0" i="0" u="none" strike="noStrike" kern="1200" cap="none" spc="0" normalizeH="0" baseline="0" noProof="0">
                <a:ln>
                  <a:noFill/>
                </a:ln>
                <a:solidFill>
                  <a:prstClr val="black">
                    <a:tint val="75000"/>
                  </a:prstClr>
                </a:solidFill>
                <a:effectLst/>
                <a:uLnTx/>
                <a:uFillTx/>
                <a:latin typeface="Arial"/>
                <a:ea typeface="+mn-ea"/>
                <a:cs typeface="+mn-cs"/>
              </a:rPr>
              <a:t> | Deutscher Weinbauverband e.V.</a:t>
            </a:r>
            <a:endParaRPr kumimoji="0" lang="de-D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Foliennummernplatzhalter 3">
            <a:extLst>
              <a:ext uri="{FF2B5EF4-FFF2-40B4-BE49-F238E27FC236}">
                <a16:creationId xmlns:a16="http://schemas.microsoft.com/office/drawing/2014/main" id="{3B4B1299-82AA-4E4C-A1EC-813DA1C9793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BB93B-79D3-4028-8911-E50FBEB47E67}" type="slidenum">
              <a:rPr kumimoji="0" lang="de-D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660547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A8E8AD-F7F8-4E49-81B6-AAB424D01656}"/>
              </a:ext>
            </a:extLst>
          </p:cNvPr>
          <p:cNvSpPr>
            <a:spLocks noGrp="1"/>
          </p:cNvSpPr>
          <p:nvPr>
            <p:ph type="title"/>
          </p:nvPr>
        </p:nvSpPr>
        <p:spPr/>
        <p:txBody>
          <a:bodyPr/>
          <a:lstStyle/>
          <a:p>
            <a:r>
              <a:rPr lang="de-DE" sz="2400" b="1" dirty="0">
                <a:effectLst/>
                <a:ea typeface="Times New Roman" panose="02020603050405020304" pitchFamily="18" charset="0"/>
              </a:rPr>
              <a:t>Drohende Auswirkungen bei Umsetzung des EU-Verordnungsvorschlages</a:t>
            </a:r>
            <a:endParaRPr lang="de-DE" b="1" dirty="0"/>
          </a:p>
        </p:txBody>
      </p:sp>
      <p:sp>
        <p:nvSpPr>
          <p:cNvPr id="6" name="Inhaltsplatzhalter 5">
            <a:extLst>
              <a:ext uri="{FF2B5EF4-FFF2-40B4-BE49-F238E27FC236}">
                <a16:creationId xmlns:a16="http://schemas.microsoft.com/office/drawing/2014/main" id="{8863BF07-EF01-4648-8BEE-D4F55D8FE498}"/>
              </a:ext>
            </a:extLst>
          </p:cNvPr>
          <p:cNvSpPr>
            <a:spLocks noGrp="1"/>
          </p:cNvSpPr>
          <p:nvPr>
            <p:ph idx="1"/>
          </p:nvPr>
        </p:nvSpPr>
        <p:spPr>
          <a:xfrm>
            <a:off x="251519" y="1275606"/>
            <a:ext cx="8712969" cy="3491657"/>
          </a:xfrm>
        </p:spPr>
        <p:txBody>
          <a:bodyPr>
            <a:normAutofit fontScale="25000" lnSpcReduction="20000"/>
          </a:bodyPr>
          <a:lstStyle/>
          <a:p>
            <a:pPr marL="0" indent="0">
              <a:buNone/>
            </a:pPr>
            <a:r>
              <a:rPr lang="de-DE" sz="1800" dirty="0">
                <a:effectLst/>
                <a:latin typeface="Arial" panose="020B0604020202020204" pitchFamily="34" charset="0"/>
                <a:ea typeface="MS Mincho" panose="02020609040205080304" pitchFamily="49" charset="-128"/>
                <a:cs typeface="Times New Roman" panose="02020603050405020304" pitchFamily="18" charset="0"/>
              </a:rPr>
              <a:t> </a:t>
            </a:r>
            <a:endParaRPr lang="de-DE" sz="2900" dirty="0">
              <a:effectLst/>
              <a:ea typeface="MS Mincho" panose="02020609040205080304" pitchFamily="49" charset="-128"/>
              <a:cs typeface="Times New Roman" panose="02020603050405020304" pitchFamily="18" charset="0"/>
            </a:endParaRPr>
          </a:p>
          <a:p>
            <a:pPr marL="0" indent="0">
              <a:buNone/>
            </a:pPr>
            <a:r>
              <a:rPr lang="de-DE" sz="7200" b="1" u="sng" dirty="0">
                <a:effectLst/>
                <a:ea typeface="MS Mincho" panose="02020609040205080304" pitchFamily="49" charset="-128"/>
                <a:cs typeface="Times New Roman" panose="02020603050405020304" pitchFamily="18" charset="0"/>
              </a:rPr>
              <a:t>Konsequenzen:</a:t>
            </a:r>
            <a:endParaRPr lang="de-DE" sz="7200" u="sng" dirty="0">
              <a:effectLst/>
              <a:ea typeface="MS Mincho" panose="02020609040205080304" pitchFamily="49" charset="-128"/>
              <a:cs typeface="Times New Roman" panose="02020603050405020304" pitchFamily="18" charset="0"/>
            </a:endParaRPr>
          </a:p>
          <a:p>
            <a:pPr>
              <a:buFont typeface="Symbol" panose="05050102010706020507" pitchFamily="18" charset="2"/>
              <a:buChar char=""/>
            </a:pPr>
            <a:r>
              <a:rPr lang="de-DE" sz="7200" dirty="0">
                <a:ea typeface="MS Mincho" panose="02020609040205080304" pitchFamily="49" charset="-128"/>
                <a:cs typeface="Times New Roman" panose="02020603050405020304" pitchFamily="18" charset="0"/>
              </a:rPr>
              <a:t>V</a:t>
            </a:r>
            <a:r>
              <a:rPr lang="de-DE" sz="7200" dirty="0">
                <a:effectLst/>
                <a:ea typeface="MS Mincho" panose="02020609040205080304" pitchFamily="49" charset="-128"/>
                <a:cs typeface="Times New Roman" panose="02020603050405020304" pitchFamily="18" charset="0"/>
              </a:rPr>
              <a:t>iele Weinberge faktisch vor der </a:t>
            </a:r>
            <a:r>
              <a:rPr lang="de-DE" sz="7200" b="1" dirty="0">
                <a:effectLst/>
                <a:ea typeface="MS Mincho" panose="02020609040205080304" pitchFamily="49" charset="-128"/>
                <a:cs typeface="Times New Roman" panose="02020603050405020304" pitchFamily="18" charset="0"/>
              </a:rPr>
              <a:t>unumkehrbaren Stilllegung</a:t>
            </a:r>
            <a:r>
              <a:rPr lang="de-DE" sz="7200" dirty="0">
                <a:effectLst/>
                <a:ea typeface="MS Mincho" panose="02020609040205080304" pitchFamily="49" charset="-128"/>
                <a:cs typeface="Times New Roman" panose="02020603050405020304" pitchFamily="18" charset="0"/>
              </a:rPr>
              <a:t>. Betriebe sind oft zu 100 % betroffen.</a:t>
            </a:r>
          </a:p>
          <a:p>
            <a:pPr lvl="1">
              <a:buFont typeface="Symbol" panose="05050102010706020507" pitchFamily="18" charset="2"/>
              <a:buChar char=""/>
            </a:pPr>
            <a:r>
              <a:rPr lang="de-DE" sz="7200" dirty="0">
                <a:ea typeface="MS Mincho" panose="02020609040205080304" pitchFamily="49" charset="-128"/>
                <a:cs typeface="Times New Roman" panose="02020603050405020304" pitchFamily="18" charset="0"/>
              </a:rPr>
              <a:t>Bundesweit ca. 30 %, Mosel: 90 %, RLP 30 % (Mittelrhein 60 %), Baden und Württemberg: 30 %, Hessen 30 %.   </a:t>
            </a:r>
            <a:endParaRPr lang="de-DE" sz="7200" dirty="0">
              <a:effectLst/>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de-DE" sz="7200" b="1" dirty="0">
                <a:effectLst/>
                <a:ea typeface="MS Mincho" panose="02020609040205080304" pitchFamily="49" charset="-128"/>
                <a:cs typeface="Times New Roman" panose="02020603050405020304" pitchFamily="18" charset="0"/>
              </a:rPr>
              <a:t>brachliegende verbuschende Rebflächen</a:t>
            </a:r>
            <a:r>
              <a:rPr lang="de-DE" sz="7200" dirty="0">
                <a:effectLst/>
                <a:ea typeface="MS Mincho" panose="02020609040205080304" pitchFamily="49" charset="-128"/>
                <a:cs typeface="Times New Roman" panose="02020603050405020304" pitchFamily="18" charset="0"/>
              </a:rPr>
              <a:t>, Abkehr von der mühsam errichteten Kulturlandschaft (durch den Berufsstand) und </a:t>
            </a:r>
            <a:r>
              <a:rPr lang="de-DE" sz="7200" b="1" dirty="0">
                <a:effectLst/>
                <a:ea typeface="MS Mincho" panose="02020609040205080304" pitchFamily="49" charset="-128"/>
                <a:cs typeface="Times New Roman" panose="02020603050405020304" pitchFamily="18" charset="0"/>
              </a:rPr>
              <a:t>Verlust der </a:t>
            </a:r>
            <a:r>
              <a:rPr lang="de-DE" sz="7200" b="1" dirty="0">
                <a:ea typeface="MS Mincho" panose="02020609040205080304" pitchFamily="49" charset="-128"/>
                <a:cs typeface="Times New Roman" panose="02020603050405020304" pitchFamily="18" charset="0"/>
              </a:rPr>
              <a:t>B</a:t>
            </a:r>
            <a:r>
              <a:rPr lang="de-DE" sz="7200" b="1" dirty="0">
                <a:effectLst/>
                <a:ea typeface="MS Mincho" panose="02020609040205080304" pitchFamily="49" charset="-128"/>
                <a:cs typeface="Times New Roman" panose="02020603050405020304" pitchFamily="18" charset="0"/>
              </a:rPr>
              <a:t>iodiversität</a:t>
            </a:r>
            <a:r>
              <a:rPr lang="de-DE" sz="7200" dirty="0">
                <a:effectLst/>
                <a:ea typeface="MS Mincho" panose="02020609040205080304" pitchFamily="49" charset="-128"/>
                <a:cs typeface="Times New Roman" panose="02020603050405020304" pitchFamily="18" charset="0"/>
              </a:rPr>
              <a:t>. </a:t>
            </a:r>
          </a:p>
          <a:p>
            <a:pPr marL="342900" lvl="0" indent="-342900">
              <a:buFont typeface="Symbol" panose="05050102010706020507" pitchFamily="18" charset="2"/>
              <a:buChar char=""/>
            </a:pPr>
            <a:r>
              <a:rPr lang="de-DE" sz="7200" dirty="0">
                <a:effectLst/>
                <a:ea typeface="MS Mincho" panose="02020609040205080304" pitchFamily="49" charset="-128"/>
                <a:cs typeface="Times New Roman" panose="02020603050405020304" pitchFamily="18" charset="0"/>
              </a:rPr>
              <a:t>Verheerende Auswirkungen auf </a:t>
            </a:r>
            <a:r>
              <a:rPr lang="de-DE" sz="7200" b="1" dirty="0">
                <a:effectLst/>
                <a:ea typeface="MS Mincho" panose="02020609040205080304" pitchFamily="49" charset="-128"/>
                <a:cs typeface="Times New Roman" panose="02020603050405020304" pitchFamily="18" charset="0"/>
              </a:rPr>
              <a:t>Tourismus, Gastronomie, Hotellerie</a:t>
            </a:r>
          </a:p>
          <a:p>
            <a:pPr marL="342900" lvl="0" indent="-342900">
              <a:buFont typeface="Symbol" panose="05050102010706020507" pitchFamily="18" charset="2"/>
              <a:buChar char=""/>
            </a:pPr>
            <a:r>
              <a:rPr lang="de-DE" sz="7200" dirty="0">
                <a:effectLst/>
                <a:ea typeface="MS Mincho" panose="02020609040205080304" pitchFamily="49" charset="-128"/>
                <a:cs typeface="Times New Roman" panose="02020603050405020304" pitchFamily="18" charset="0"/>
              </a:rPr>
              <a:t>Auswirkungen auf den </a:t>
            </a:r>
            <a:r>
              <a:rPr lang="de-DE" sz="7200" b="1" dirty="0">
                <a:effectLst/>
                <a:ea typeface="MS Mincho" panose="02020609040205080304" pitchFamily="49" charset="-128"/>
                <a:cs typeface="Times New Roman" panose="02020603050405020304" pitchFamily="18" charset="0"/>
              </a:rPr>
              <a:t>Grundstücksverkehr</a:t>
            </a:r>
            <a:r>
              <a:rPr lang="de-DE" sz="7200" dirty="0">
                <a:effectLst/>
                <a:ea typeface="MS Mincho" panose="02020609040205080304" pitchFamily="49" charset="-128"/>
                <a:cs typeface="Times New Roman" panose="02020603050405020304" pitchFamily="18" charset="0"/>
              </a:rPr>
              <a:t>, Betriebsübergaben </a:t>
            </a:r>
          </a:p>
          <a:p>
            <a:pPr marL="342900" lvl="0" indent="-342900">
              <a:buFont typeface="Symbol" panose="05050102010706020507" pitchFamily="18" charset="2"/>
              <a:buChar char=""/>
            </a:pPr>
            <a:r>
              <a:rPr lang="de-DE" sz="7200" b="1" dirty="0">
                <a:ea typeface="MS Mincho" panose="02020609040205080304" pitchFamily="49" charset="-128"/>
                <a:cs typeface="Times New Roman" panose="02020603050405020304" pitchFamily="18" charset="0"/>
              </a:rPr>
              <a:t>Verlegung der Nahrungsmittelproduktion ins Ausland</a:t>
            </a:r>
            <a:r>
              <a:rPr lang="de-DE" sz="7200" dirty="0">
                <a:ea typeface="MS Mincho" panose="02020609040205080304" pitchFamily="49" charset="-128"/>
                <a:cs typeface="Times New Roman" panose="02020603050405020304" pitchFamily="18" charset="0"/>
              </a:rPr>
              <a:t>: </a:t>
            </a:r>
            <a:r>
              <a:rPr lang="de-DE" sz="7200" dirty="0">
                <a:effectLst/>
                <a:ea typeface="MS Mincho" panose="02020609040205080304" pitchFamily="49" charset="-128"/>
                <a:cs typeface="Times New Roman" panose="02020603050405020304" pitchFamily="18" charset="0"/>
              </a:rPr>
              <a:t>Drohende Importabhängigkeiten  </a:t>
            </a:r>
          </a:p>
          <a:p>
            <a:pPr marL="0" indent="0">
              <a:buNone/>
            </a:pPr>
            <a:r>
              <a:rPr lang="de-DE" sz="5600" dirty="0">
                <a:effectLst/>
                <a:ea typeface="MS Mincho" panose="02020609040205080304" pitchFamily="49" charset="-128"/>
                <a:cs typeface="Times New Roman" panose="02020603050405020304" pitchFamily="18" charset="0"/>
              </a:rPr>
              <a:t>  </a:t>
            </a:r>
          </a:p>
          <a:p>
            <a:pPr marL="0" indent="0">
              <a:buNone/>
            </a:pPr>
            <a:r>
              <a:rPr lang="de-DE" sz="1800" dirty="0">
                <a:effectLst/>
                <a:latin typeface="Arial" panose="020B0604020202020204" pitchFamily="34" charset="0"/>
                <a:ea typeface="MS Mincho" panose="02020609040205080304" pitchFamily="49" charset="-128"/>
                <a:cs typeface="Times New Roman" panose="02020603050405020304" pitchFamily="18" charset="0"/>
              </a:rPr>
              <a:t> </a:t>
            </a:r>
          </a:p>
        </p:txBody>
      </p:sp>
      <p:sp>
        <p:nvSpPr>
          <p:cNvPr id="3" name="Datumsplatzhalter 2">
            <a:extLst>
              <a:ext uri="{FF2B5EF4-FFF2-40B4-BE49-F238E27FC236}">
                <a16:creationId xmlns:a16="http://schemas.microsoft.com/office/drawing/2014/main" id="{5700816A-897D-489F-8C81-4F54F4089E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76C87B-040B-4479-BF4C-E5DCFBBCCB9C}" type="datetime1">
              <a:rPr kumimoji="0" lang="de-D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04.04.2023</a:t>
            </a:fld>
            <a:r>
              <a:rPr kumimoji="0" lang="de-DE" sz="1200" b="0" i="0" u="none" strike="noStrike" kern="1200" cap="none" spc="0" normalizeH="0" baseline="0" noProof="0">
                <a:ln>
                  <a:noFill/>
                </a:ln>
                <a:solidFill>
                  <a:prstClr val="black">
                    <a:tint val="75000"/>
                  </a:prstClr>
                </a:solidFill>
                <a:effectLst/>
                <a:uLnTx/>
                <a:uFillTx/>
                <a:latin typeface="Arial"/>
                <a:ea typeface="+mn-ea"/>
                <a:cs typeface="+mn-cs"/>
              </a:rPr>
              <a:t> | Deutscher Weinbauverband e.V.</a:t>
            </a:r>
            <a:endParaRPr kumimoji="0" lang="de-D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Foliennummernplatzhalter 3">
            <a:extLst>
              <a:ext uri="{FF2B5EF4-FFF2-40B4-BE49-F238E27FC236}">
                <a16:creationId xmlns:a16="http://schemas.microsoft.com/office/drawing/2014/main" id="{3B4B1299-82AA-4E4C-A1EC-813DA1C9793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BB93B-79D3-4028-8911-E50FBEB47E67}" type="slidenum">
              <a:rPr kumimoji="0" lang="de-D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911824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A8E8AD-F7F8-4E49-81B6-AAB424D01656}"/>
              </a:ext>
            </a:extLst>
          </p:cNvPr>
          <p:cNvSpPr>
            <a:spLocks noGrp="1"/>
          </p:cNvSpPr>
          <p:nvPr>
            <p:ph type="title"/>
          </p:nvPr>
        </p:nvSpPr>
        <p:spPr>
          <a:xfrm>
            <a:off x="107504" y="205979"/>
            <a:ext cx="7416824" cy="857250"/>
          </a:xfrm>
        </p:spPr>
        <p:txBody>
          <a:bodyPr/>
          <a:lstStyle/>
          <a:p>
            <a:r>
              <a:rPr lang="de-DE" sz="2400" b="1" dirty="0">
                <a:effectLst/>
                <a:ea typeface="Times New Roman" panose="02020603050405020304" pitchFamily="18" charset="0"/>
              </a:rPr>
              <a:t>Wo stehen wir jetzt im Gesetzgebungsverfahren? </a:t>
            </a:r>
            <a:endParaRPr lang="de-DE" b="1" dirty="0"/>
          </a:p>
        </p:txBody>
      </p:sp>
      <p:sp>
        <p:nvSpPr>
          <p:cNvPr id="6" name="Inhaltsplatzhalter 5">
            <a:extLst>
              <a:ext uri="{FF2B5EF4-FFF2-40B4-BE49-F238E27FC236}">
                <a16:creationId xmlns:a16="http://schemas.microsoft.com/office/drawing/2014/main" id="{8863BF07-EF01-4648-8BEE-D4F55D8FE498}"/>
              </a:ext>
            </a:extLst>
          </p:cNvPr>
          <p:cNvSpPr>
            <a:spLocks noGrp="1"/>
          </p:cNvSpPr>
          <p:nvPr>
            <p:ph idx="1"/>
          </p:nvPr>
        </p:nvSpPr>
        <p:spPr>
          <a:xfrm>
            <a:off x="251519" y="1347787"/>
            <a:ext cx="8496945" cy="3419476"/>
          </a:xfrm>
        </p:spPr>
        <p:txBody>
          <a:bodyPr>
            <a:normAutofit fontScale="77500" lnSpcReduction="20000"/>
          </a:bodyPr>
          <a:lstStyle/>
          <a:p>
            <a:pPr marL="0" indent="0" algn="just">
              <a:buNone/>
            </a:pPr>
            <a:r>
              <a:rPr lang="de-DE" sz="2600" b="1" dirty="0">
                <a:effectLst/>
                <a:ea typeface="MS Mincho" panose="02020609040205080304" pitchFamily="49" charset="-128"/>
                <a:cs typeface="Times New Roman" panose="02020603050405020304" pitchFamily="18" charset="0"/>
              </a:rPr>
              <a:t>Zeitplan:</a:t>
            </a:r>
            <a:endParaRPr lang="de-DE" sz="2600" dirty="0">
              <a:effectLst/>
              <a:ea typeface="MS Mincho" panose="02020609040205080304" pitchFamily="49" charset="-128"/>
              <a:cs typeface="Times New Roman" panose="02020603050405020304" pitchFamily="18" charset="0"/>
            </a:endParaRPr>
          </a:p>
          <a:p>
            <a:pPr marL="342900" lvl="0" indent="-342900" algn="just">
              <a:buFont typeface="Symbol" panose="05050102010706020507" pitchFamily="18" charset="2"/>
              <a:buChar char=""/>
            </a:pPr>
            <a:r>
              <a:rPr lang="de-DE" sz="2600" dirty="0">
                <a:effectLst/>
                <a:ea typeface="MS Mincho" panose="02020609040205080304" pitchFamily="49" charset="-128"/>
                <a:cs typeface="Times New Roman" panose="02020603050405020304" pitchFamily="18" charset="0"/>
              </a:rPr>
              <a:t>14. Februar 2023 Veröffentlichung des Berichtsentwurfs von Sarah Wiener, Berichterstatterin des Umwelt-Ausschusses</a:t>
            </a:r>
          </a:p>
          <a:p>
            <a:pPr marL="342900" lvl="0" indent="-342900" algn="just">
              <a:buFont typeface="Symbol" panose="05050102010706020507" pitchFamily="18" charset="2"/>
              <a:buChar char=""/>
            </a:pPr>
            <a:r>
              <a:rPr lang="de-DE" sz="2600" b="1" dirty="0">
                <a:effectLst/>
                <a:ea typeface="MS Mincho" panose="02020609040205080304" pitchFamily="49" charset="-128"/>
                <a:cs typeface="Times New Roman" panose="02020603050405020304" pitchFamily="18" charset="0"/>
              </a:rPr>
              <a:t>30. März 2023: Frist für Änderungsanträge für Mitglieder des ENVI-Ausschusses des EU-Parlaments (EP)</a:t>
            </a:r>
          </a:p>
          <a:p>
            <a:pPr marL="342900" lvl="0" indent="-342900" algn="just">
              <a:buFont typeface="Symbol" panose="05050102010706020507" pitchFamily="18" charset="2"/>
              <a:buChar char=""/>
            </a:pPr>
            <a:r>
              <a:rPr lang="de-DE" sz="2600" dirty="0">
                <a:effectLst/>
                <a:ea typeface="MS Mincho" panose="02020609040205080304" pitchFamily="49" charset="-128"/>
                <a:cs typeface="Times New Roman" panose="02020603050405020304" pitchFamily="18" charset="0"/>
              </a:rPr>
              <a:t>Juli 2023: Stellungnahme des AGRI-Ausschusses im EP</a:t>
            </a:r>
          </a:p>
          <a:p>
            <a:pPr marL="342900" lvl="0" indent="-342900" algn="just">
              <a:buFont typeface="Symbol" panose="05050102010706020507" pitchFamily="18" charset="2"/>
              <a:buChar char=""/>
            </a:pPr>
            <a:r>
              <a:rPr lang="de-DE" sz="2600" dirty="0">
                <a:effectLst/>
                <a:ea typeface="MS Mincho" panose="02020609040205080304" pitchFamily="49" charset="-128"/>
                <a:cs typeface="Times New Roman" panose="02020603050405020304" pitchFamily="18" charset="0"/>
              </a:rPr>
              <a:t>September 2023: Abstimmung im ENVI-Ausschuss des EP</a:t>
            </a:r>
          </a:p>
          <a:p>
            <a:pPr marL="342900" lvl="0" indent="-342900" algn="just">
              <a:buFont typeface="Symbol" panose="05050102010706020507" pitchFamily="18" charset="2"/>
              <a:buChar char=""/>
            </a:pPr>
            <a:r>
              <a:rPr lang="de-DE" sz="2600" dirty="0">
                <a:effectLst/>
                <a:ea typeface="MS Mincho" panose="02020609040205080304" pitchFamily="49" charset="-128"/>
                <a:cs typeface="Times New Roman" panose="02020603050405020304" pitchFamily="18" charset="0"/>
              </a:rPr>
              <a:t>Oktober 2023: Abstimmung im Plenum des EP</a:t>
            </a:r>
          </a:p>
          <a:p>
            <a:pPr marL="342900" lvl="0" indent="-342900" algn="just">
              <a:buFont typeface="Symbol" panose="05050102010706020507" pitchFamily="18" charset="2"/>
              <a:buChar char=""/>
            </a:pPr>
            <a:endParaRPr lang="de-DE" sz="2600" dirty="0">
              <a:effectLst/>
              <a:ea typeface="MS Mincho" panose="02020609040205080304" pitchFamily="49" charset="-128"/>
              <a:cs typeface="Times New Roman" panose="02020603050405020304" pitchFamily="18" charset="0"/>
            </a:endParaRPr>
          </a:p>
          <a:p>
            <a:pPr marL="342900" lvl="0" indent="-342900" algn="just">
              <a:buFont typeface="Symbol" panose="05050102010706020507" pitchFamily="18" charset="2"/>
              <a:buChar char=""/>
            </a:pPr>
            <a:r>
              <a:rPr lang="de-DE" sz="2600" b="1" dirty="0">
                <a:effectLst/>
                <a:ea typeface="MS Mincho" panose="02020609040205080304" pitchFamily="49" charset="-128"/>
                <a:cs typeface="Times New Roman" panose="02020603050405020304" pitchFamily="18" charset="0"/>
              </a:rPr>
              <a:t>Herbst 2023: Stellungnahme des Agrarrates unter spanischer Ratspräsidentschaft</a:t>
            </a:r>
          </a:p>
        </p:txBody>
      </p:sp>
      <p:sp>
        <p:nvSpPr>
          <p:cNvPr id="3" name="Datumsplatzhalter 2">
            <a:extLst>
              <a:ext uri="{FF2B5EF4-FFF2-40B4-BE49-F238E27FC236}">
                <a16:creationId xmlns:a16="http://schemas.microsoft.com/office/drawing/2014/main" id="{5700816A-897D-489F-8C81-4F54F4089E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76C87B-040B-4479-BF4C-E5DCFBBCCB9C}" type="datetime1">
              <a:rPr kumimoji="0" lang="de-D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04.04.2023</a:t>
            </a:fld>
            <a:r>
              <a:rPr kumimoji="0" lang="de-DE" sz="1200" b="0" i="0" u="none" strike="noStrike" kern="1200" cap="none" spc="0" normalizeH="0" baseline="0" noProof="0">
                <a:ln>
                  <a:noFill/>
                </a:ln>
                <a:solidFill>
                  <a:prstClr val="black">
                    <a:tint val="75000"/>
                  </a:prstClr>
                </a:solidFill>
                <a:effectLst/>
                <a:uLnTx/>
                <a:uFillTx/>
                <a:latin typeface="Arial"/>
                <a:ea typeface="+mn-ea"/>
                <a:cs typeface="+mn-cs"/>
              </a:rPr>
              <a:t> | Deutscher Weinbauverband e.V.</a:t>
            </a:r>
            <a:endParaRPr kumimoji="0" lang="de-D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Foliennummernplatzhalter 3">
            <a:extLst>
              <a:ext uri="{FF2B5EF4-FFF2-40B4-BE49-F238E27FC236}">
                <a16:creationId xmlns:a16="http://schemas.microsoft.com/office/drawing/2014/main" id="{3B4B1299-82AA-4E4C-A1EC-813DA1C9793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BB93B-79D3-4028-8911-E50FBEB47E67}" type="slidenum">
              <a:rPr kumimoji="0" lang="de-D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109255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A8E8AD-F7F8-4E49-81B6-AAB424D01656}"/>
              </a:ext>
            </a:extLst>
          </p:cNvPr>
          <p:cNvSpPr>
            <a:spLocks noGrp="1"/>
          </p:cNvSpPr>
          <p:nvPr>
            <p:ph type="title"/>
          </p:nvPr>
        </p:nvSpPr>
        <p:spPr/>
        <p:txBody>
          <a:bodyPr/>
          <a:lstStyle/>
          <a:p>
            <a:r>
              <a:rPr lang="de-DE" sz="2400" b="1" dirty="0">
                <a:effectLst/>
                <a:ea typeface="Times New Roman" panose="02020603050405020304" pitchFamily="18" charset="0"/>
              </a:rPr>
              <a:t>Zuständigkeiten im EU-Parlament für Gesetzgebungsverfahren: </a:t>
            </a:r>
            <a:endParaRPr lang="de-DE" b="1" dirty="0"/>
          </a:p>
        </p:txBody>
      </p:sp>
      <p:sp>
        <p:nvSpPr>
          <p:cNvPr id="6" name="Inhaltsplatzhalter 5">
            <a:extLst>
              <a:ext uri="{FF2B5EF4-FFF2-40B4-BE49-F238E27FC236}">
                <a16:creationId xmlns:a16="http://schemas.microsoft.com/office/drawing/2014/main" id="{8863BF07-EF01-4648-8BEE-D4F55D8FE498}"/>
              </a:ext>
            </a:extLst>
          </p:cNvPr>
          <p:cNvSpPr>
            <a:spLocks noGrp="1"/>
          </p:cNvSpPr>
          <p:nvPr>
            <p:ph idx="1"/>
          </p:nvPr>
        </p:nvSpPr>
        <p:spPr>
          <a:xfrm>
            <a:off x="251519" y="1347787"/>
            <a:ext cx="8496945" cy="3246835"/>
          </a:xfrm>
        </p:spPr>
        <p:txBody>
          <a:bodyPr>
            <a:normAutofit/>
          </a:bodyPr>
          <a:lstStyle/>
          <a:p>
            <a:pPr marL="0" indent="0">
              <a:buNone/>
            </a:pPr>
            <a:r>
              <a:rPr lang="de-DE" sz="1800" b="1" dirty="0">
                <a:effectLst/>
                <a:ea typeface="Calibri" panose="020F0502020204030204" pitchFamily="34" charset="0"/>
              </a:rPr>
              <a:t>Problem: </a:t>
            </a:r>
            <a:r>
              <a:rPr lang="de-DE" b="1" dirty="0">
                <a:ea typeface="Calibri" panose="020F0502020204030204" pitchFamily="34" charset="0"/>
              </a:rPr>
              <a:t>W</a:t>
            </a:r>
            <a:r>
              <a:rPr lang="de-DE" sz="1800" b="1" dirty="0">
                <a:effectLst/>
                <a:ea typeface="Calibri" panose="020F0502020204030204" pitchFamily="34" charset="0"/>
              </a:rPr>
              <a:t>eitgehende Kompetenzen beim federführenden ENVI-</a:t>
            </a:r>
            <a:r>
              <a:rPr lang="de-DE" b="1" dirty="0">
                <a:ea typeface="Calibri" panose="020F0502020204030204" pitchFamily="34" charset="0"/>
              </a:rPr>
              <a:t>A</a:t>
            </a:r>
            <a:r>
              <a:rPr lang="de-DE" sz="1800" b="1" dirty="0">
                <a:effectLst/>
                <a:ea typeface="Calibri" panose="020F0502020204030204" pitchFamily="34" charset="0"/>
              </a:rPr>
              <a:t>usschuss</a:t>
            </a:r>
            <a:r>
              <a:rPr lang="de-DE" b="1" dirty="0">
                <a:ea typeface="Calibri" panose="020F0502020204030204" pitchFamily="34" charset="0"/>
              </a:rPr>
              <a:t>!</a:t>
            </a:r>
            <a:endParaRPr lang="de-DE" sz="1800" dirty="0">
              <a:effectLst/>
              <a:ea typeface="Calibri" panose="020F0502020204030204" pitchFamily="34" charset="0"/>
            </a:endParaRPr>
          </a:p>
          <a:p>
            <a:r>
              <a:rPr lang="de-DE" sz="1800" dirty="0">
                <a:effectLst/>
                <a:ea typeface="Calibri" panose="020F0502020204030204" pitchFamily="34" charset="0"/>
              </a:rPr>
              <a:t>Wesentliche Punkte: </a:t>
            </a:r>
            <a:r>
              <a:rPr lang="de-DE" sz="1800" b="1" dirty="0">
                <a:effectLst/>
                <a:ea typeface="Calibri" panose="020F0502020204030204" pitchFamily="34" charset="0"/>
              </a:rPr>
              <a:t>Reduktionsziele und Anwendungsverbot in sensiblen Gebieten</a:t>
            </a:r>
            <a:r>
              <a:rPr lang="de-DE" sz="1800" dirty="0">
                <a:effectLst/>
                <a:ea typeface="Calibri" panose="020F0502020204030204" pitchFamily="34" charset="0"/>
              </a:rPr>
              <a:t>, fallen in den Zuständigkeitsbereich des ENVI-Ausschusses. </a:t>
            </a:r>
          </a:p>
          <a:p>
            <a:r>
              <a:rPr lang="de-DE" sz="1800" dirty="0">
                <a:effectLst/>
                <a:ea typeface="Calibri" panose="020F0502020204030204" pitchFamily="34" charset="0"/>
              </a:rPr>
              <a:t>Die EU-Agrarpolitiker (AGRI-Ausschuss) sind für die geplanten Vorschriften zuständig, die die GAP betreffen</a:t>
            </a:r>
            <a:r>
              <a:rPr lang="de-DE" dirty="0">
                <a:ea typeface="Calibri" panose="020F0502020204030204" pitchFamily="34" charset="0"/>
              </a:rPr>
              <a:t>:</a:t>
            </a:r>
            <a:r>
              <a:rPr lang="de-DE" sz="1800" dirty="0">
                <a:effectLst/>
                <a:ea typeface="Calibri" panose="020F0502020204030204" pitchFamily="34" charset="0"/>
              </a:rPr>
              <a:t> </a:t>
            </a:r>
            <a:r>
              <a:rPr lang="de-DE" sz="1800" b="1" dirty="0">
                <a:effectLst/>
                <a:ea typeface="Calibri" panose="020F0502020204030204" pitchFamily="34" charset="0"/>
              </a:rPr>
              <a:t>Ausgestaltung der Strategiepläne</a:t>
            </a:r>
            <a:r>
              <a:rPr lang="de-DE" sz="1800" dirty="0">
                <a:effectLst/>
                <a:ea typeface="Calibri" panose="020F0502020204030204" pitchFamily="34" charset="0"/>
              </a:rPr>
              <a:t>. (Nach dem Willen der Kommission ist vorgesehen, über dieses Instrument den Landwirten Anreize zur Reduzierung des chemischen Pflanzenschutzes zu bieten.) </a:t>
            </a:r>
          </a:p>
          <a:p>
            <a:pPr marL="0" indent="0">
              <a:buNone/>
            </a:pPr>
            <a:r>
              <a:rPr lang="de-DE" sz="1800" dirty="0">
                <a:effectLst/>
                <a:latin typeface="Arial" panose="020B0604020202020204" pitchFamily="34" charset="0"/>
                <a:ea typeface="MS Mincho" panose="02020609040205080304" pitchFamily="49" charset="-128"/>
                <a:cs typeface="Times New Roman" panose="02020603050405020304" pitchFamily="18" charset="0"/>
              </a:rPr>
              <a:t> </a:t>
            </a:r>
          </a:p>
        </p:txBody>
      </p:sp>
      <p:sp>
        <p:nvSpPr>
          <p:cNvPr id="3" name="Datumsplatzhalter 2">
            <a:extLst>
              <a:ext uri="{FF2B5EF4-FFF2-40B4-BE49-F238E27FC236}">
                <a16:creationId xmlns:a16="http://schemas.microsoft.com/office/drawing/2014/main" id="{5700816A-897D-489F-8C81-4F54F4089E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76C87B-040B-4479-BF4C-E5DCFBBCCB9C}" type="datetime1">
              <a:rPr kumimoji="0" lang="de-D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04.04.2023</a:t>
            </a:fld>
            <a:r>
              <a:rPr kumimoji="0" lang="de-DE" sz="1200" b="0" i="0" u="none" strike="noStrike" kern="1200" cap="none" spc="0" normalizeH="0" baseline="0" noProof="0">
                <a:ln>
                  <a:noFill/>
                </a:ln>
                <a:solidFill>
                  <a:prstClr val="black">
                    <a:tint val="75000"/>
                  </a:prstClr>
                </a:solidFill>
                <a:effectLst/>
                <a:uLnTx/>
                <a:uFillTx/>
                <a:latin typeface="Arial"/>
                <a:ea typeface="+mn-ea"/>
                <a:cs typeface="+mn-cs"/>
              </a:rPr>
              <a:t> | Deutscher Weinbauverband e.V.</a:t>
            </a:r>
            <a:endParaRPr kumimoji="0" lang="de-D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Foliennummernplatzhalter 3">
            <a:extLst>
              <a:ext uri="{FF2B5EF4-FFF2-40B4-BE49-F238E27FC236}">
                <a16:creationId xmlns:a16="http://schemas.microsoft.com/office/drawing/2014/main" id="{3B4B1299-82AA-4E4C-A1EC-813DA1C9793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BB93B-79D3-4028-8911-E50FBEB47E67}" type="slidenum">
              <a:rPr kumimoji="0" lang="de-D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960966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A8E8AD-F7F8-4E49-81B6-AAB424D01656}"/>
              </a:ext>
            </a:extLst>
          </p:cNvPr>
          <p:cNvSpPr>
            <a:spLocks noGrp="1"/>
          </p:cNvSpPr>
          <p:nvPr>
            <p:ph type="title"/>
          </p:nvPr>
        </p:nvSpPr>
        <p:spPr/>
        <p:txBody>
          <a:bodyPr/>
          <a:lstStyle/>
          <a:p>
            <a:r>
              <a:rPr lang="de-DE" sz="2400" b="1" dirty="0">
                <a:effectLst/>
                <a:ea typeface="Times New Roman" panose="02020603050405020304" pitchFamily="18" charset="0"/>
              </a:rPr>
              <a:t>Berichtsentwurf des ENVI-Ausschusses durch Sarah Wiener  </a:t>
            </a:r>
            <a:endParaRPr lang="de-DE" b="1" dirty="0"/>
          </a:p>
        </p:txBody>
      </p:sp>
      <p:sp>
        <p:nvSpPr>
          <p:cNvPr id="6" name="Inhaltsplatzhalter 5">
            <a:extLst>
              <a:ext uri="{FF2B5EF4-FFF2-40B4-BE49-F238E27FC236}">
                <a16:creationId xmlns:a16="http://schemas.microsoft.com/office/drawing/2014/main" id="{8863BF07-EF01-4648-8BEE-D4F55D8FE498}"/>
              </a:ext>
            </a:extLst>
          </p:cNvPr>
          <p:cNvSpPr>
            <a:spLocks noGrp="1"/>
          </p:cNvSpPr>
          <p:nvPr>
            <p:ph idx="1"/>
          </p:nvPr>
        </p:nvSpPr>
        <p:spPr>
          <a:xfrm>
            <a:off x="251519" y="1203598"/>
            <a:ext cx="8496945" cy="3600399"/>
          </a:xfrm>
        </p:spPr>
        <p:txBody>
          <a:bodyPr>
            <a:normAutofit fontScale="77500" lnSpcReduction="20000"/>
          </a:bodyPr>
          <a:lstStyle/>
          <a:p>
            <a:pPr marL="0" indent="0" defTabSz="685800">
              <a:buNone/>
            </a:pPr>
            <a:r>
              <a:rPr lang="de-DE" sz="2000" b="1" dirty="0">
                <a:solidFill>
                  <a:prstClr val="black"/>
                </a:solidFill>
              </a:rPr>
              <a:t>Wiener-Bericht bringt eine Verschärfung im Vgl. zum Kommissionsvorschlag! Folgen-de Inhalte des Berichtsentwurfs sind am besorgniserregendsten für den Weinbau:</a:t>
            </a:r>
          </a:p>
          <a:p>
            <a:pPr marL="214313" indent="-214313" defTabSz="685800">
              <a:buFont typeface="Arial" panose="020B0604020202020204" pitchFamily="34" charset="0"/>
              <a:buChar char="•"/>
            </a:pPr>
            <a:r>
              <a:rPr lang="de-DE" sz="2000" b="1" dirty="0">
                <a:solidFill>
                  <a:prstClr val="black"/>
                </a:solidFill>
              </a:rPr>
              <a:t>80 % -Reduktion </a:t>
            </a:r>
            <a:r>
              <a:rPr lang="de-DE" sz="2000" dirty="0">
                <a:solidFill>
                  <a:prstClr val="black"/>
                </a:solidFill>
              </a:rPr>
              <a:t>von „gefährlicheren“ Pflanzenschutzmitteln.</a:t>
            </a:r>
          </a:p>
          <a:p>
            <a:pPr marL="214313" indent="-214313" defTabSz="685800">
              <a:buFont typeface="Arial" panose="020B0604020202020204" pitchFamily="34" charset="0"/>
              <a:buChar char="•"/>
            </a:pPr>
            <a:r>
              <a:rPr lang="de-DE" sz="2000" dirty="0">
                <a:solidFill>
                  <a:prstClr val="black"/>
                </a:solidFill>
              </a:rPr>
              <a:t>Der </a:t>
            </a:r>
            <a:r>
              <a:rPr lang="de-DE" sz="2000" b="1" dirty="0">
                <a:solidFill>
                  <a:prstClr val="black"/>
                </a:solidFill>
              </a:rPr>
              <a:t>Bezugszeitraum der Reduktionsziele </a:t>
            </a:r>
            <a:r>
              <a:rPr lang="de-DE" sz="2000" dirty="0">
                <a:solidFill>
                  <a:prstClr val="black"/>
                </a:solidFill>
              </a:rPr>
              <a:t>soll auf </a:t>
            </a:r>
            <a:r>
              <a:rPr lang="de-DE" sz="2000" b="1" dirty="0">
                <a:solidFill>
                  <a:prstClr val="black"/>
                </a:solidFill>
              </a:rPr>
              <a:t>2018-2020</a:t>
            </a:r>
            <a:r>
              <a:rPr lang="de-DE" sz="2000" dirty="0">
                <a:solidFill>
                  <a:prstClr val="black"/>
                </a:solidFill>
              </a:rPr>
              <a:t> verschoben werden, was vorherige Reduktionen im Pflanzenschutz ausklammern würde</a:t>
            </a:r>
          </a:p>
          <a:p>
            <a:pPr marL="214313" indent="-214313" defTabSz="685800">
              <a:buFont typeface="Arial" panose="020B0604020202020204" pitchFamily="34" charset="0"/>
              <a:buChar char="•"/>
            </a:pPr>
            <a:r>
              <a:rPr lang="de-DE" sz="2000" b="1" dirty="0">
                <a:solidFill>
                  <a:prstClr val="black"/>
                </a:solidFill>
              </a:rPr>
              <a:t>Veränderung der Definition der „empfindlichen Gebiete“: </a:t>
            </a:r>
            <a:r>
              <a:rPr lang="de-DE" sz="2000" dirty="0">
                <a:solidFill>
                  <a:prstClr val="black"/>
                </a:solidFill>
              </a:rPr>
              <a:t>Landschaftsschutzgebiete sollen nicht mehr darunter fallen. In </a:t>
            </a:r>
            <a:r>
              <a:rPr lang="de-DE" sz="2000" b="1" dirty="0">
                <a:solidFill>
                  <a:prstClr val="black"/>
                </a:solidFill>
              </a:rPr>
              <a:t>ökologisch-empfindlichen Gebieten soll ökologischer PS </a:t>
            </a:r>
            <a:r>
              <a:rPr lang="de-DE" sz="2000" dirty="0">
                <a:solidFill>
                  <a:prstClr val="black"/>
                </a:solidFill>
              </a:rPr>
              <a:t>möglich sein. Es sollen </a:t>
            </a:r>
            <a:r>
              <a:rPr lang="de-DE" sz="2000" b="1" dirty="0">
                <a:solidFill>
                  <a:prstClr val="black"/>
                </a:solidFill>
              </a:rPr>
              <a:t>Pufferzonen</a:t>
            </a:r>
            <a:r>
              <a:rPr lang="de-DE" sz="2000" dirty="0">
                <a:solidFill>
                  <a:prstClr val="black"/>
                </a:solidFill>
              </a:rPr>
              <a:t> von 10 m, teilweise 50 m eingezogen werden, bspw. bei der Verwendung von „gefährlicheren“ PSM.</a:t>
            </a:r>
          </a:p>
          <a:p>
            <a:pPr marL="214313" indent="-214313" defTabSz="685800">
              <a:buFont typeface="Arial" panose="020B0604020202020204" pitchFamily="34" charset="0"/>
              <a:buChar char="•"/>
            </a:pPr>
            <a:r>
              <a:rPr lang="de-DE" sz="2000" dirty="0">
                <a:solidFill>
                  <a:prstClr val="black"/>
                </a:solidFill>
              </a:rPr>
              <a:t>Der </a:t>
            </a:r>
            <a:r>
              <a:rPr lang="de-DE" sz="2000" b="1" dirty="0">
                <a:solidFill>
                  <a:prstClr val="black"/>
                </a:solidFill>
              </a:rPr>
              <a:t>Integrierte Pflanzenschutz </a:t>
            </a:r>
            <a:r>
              <a:rPr lang="de-DE" sz="2000" dirty="0">
                <a:solidFill>
                  <a:prstClr val="black"/>
                </a:solidFill>
              </a:rPr>
              <a:t>(IPS) wird allgemein verbindlich. </a:t>
            </a:r>
          </a:p>
          <a:p>
            <a:pPr marL="214313" indent="-214313" defTabSz="685800">
              <a:buFont typeface="Arial" panose="020B0604020202020204" pitchFamily="34" charset="0"/>
              <a:buChar char="•"/>
            </a:pPr>
            <a:r>
              <a:rPr lang="de-DE" sz="2000" dirty="0">
                <a:solidFill>
                  <a:prstClr val="black"/>
                </a:solidFill>
              </a:rPr>
              <a:t>PSM-Anwendungen sollen in einem </a:t>
            </a:r>
            <a:r>
              <a:rPr lang="de-DE" sz="2000" b="1" dirty="0">
                <a:solidFill>
                  <a:prstClr val="black"/>
                </a:solidFill>
              </a:rPr>
              <a:t>elektronischen Register </a:t>
            </a:r>
            <a:r>
              <a:rPr lang="de-DE" sz="2000" dirty="0">
                <a:solidFill>
                  <a:prstClr val="black"/>
                </a:solidFill>
              </a:rPr>
              <a:t>geführt werden</a:t>
            </a:r>
          </a:p>
          <a:p>
            <a:pPr marL="214313" indent="-214313" defTabSz="685800">
              <a:buFont typeface="Arial" panose="020B0604020202020204" pitchFamily="34" charset="0"/>
              <a:buChar char="•"/>
            </a:pPr>
            <a:r>
              <a:rPr lang="de-DE" sz="2000" dirty="0">
                <a:solidFill>
                  <a:prstClr val="black"/>
                </a:solidFill>
              </a:rPr>
              <a:t>Die Anwendung von </a:t>
            </a:r>
            <a:r>
              <a:rPr lang="de-DE" sz="2000" b="1" dirty="0">
                <a:solidFill>
                  <a:prstClr val="black"/>
                </a:solidFill>
              </a:rPr>
              <a:t>PSM mit Luftfahrzeugen </a:t>
            </a:r>
            <a:r>
              <a:rPr lang="de-DE" sz="2000" dirty="0">
                <a:solidFill>
                  <a:prstClr val="black"/>
                </a:solidFill>
              </a:rPr>
              <a:t>ist verboten. (Ausnahme Drohnen)</a:t>
            </a:r>
          </a:p>
          <a:p>
            <a:pPr marL="214313" indent="-214313" defTabSz="685800">
              <a:buFont typeface="Arial" panose="020B0604020202020204" pitchFamily="34" charset="0"/>
              <a:buChar char="•"/>
            </a:pPr>
            <a:r>
              <a:rPr lang="de-DE" sz="2000" dirty="0">
                <a:solidFill>
                  <a:prstClr val="black"/>
                </a:solidFill>
              </a:rPr>
              <a:t>Es soll eine risikobasierte Abgabe für Pflanzenschutzmittel EU-weit entwickelt werden (</a:t>
            </a:r>
            <a:r>
              <a:rPr lang="de-DE" sz="2000" b="1" dirty="0">
                <a:solidFill>
                  <a:prstClr val="black"/>
                </a:solidFill>
              </a:rPr>
              <a:t>Pestizidsteuer</a:t>
            </a:r>
            <a:r>
              <a:rPr lang="de-DE" sz="2000" dirty="0">
                <a:solidFill>
                  <a:prstClr val="black"/>
                </a:solidFill>
              </a:rPr>
              <a:t>). Gesamtgesellschaftliche Aufgabe wird auf LW abgewälzt. </a:t>
            </a:r>
          </a:p>
        </p:txBody>
      </p:sp>
      <p:sp>
        <p:nvSpPr>
          <p:cNvPr id="3" name="Datumsplatzhalter 2">
            <a:extLst>
              <a:ext uri="{FF2B5EF4-FFF2-40B4-BE49-F238E27FC236}">
                <a16:creationId xmlns:a16="http://schemas.microsoft.com/office/drawing/2014/main" id="{5700816A-897D-489F-8C81-4F54F4089E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76C87B-040B-4479-BF4C-E5DCFBBCCB9C}" type="datetime1">
              <a:rPr kumimoji="0" lang="de-D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04.04.2023</a:t>
            </a:fld>
            <a:r>
              <a:rPr kumimoji="0" lang="de-DE" sz="1200" b="0" i="0" u="none" strike="noStrike" kern="1200" cap="none" spc="0" normalizeH="0" baseline="0" noProof="0">
                <a:ln>
                  <a:noFill/>
                </a:ln>
                <a:solidFill>
                  <a:prstClr val="black">
                    <a:tint val="75000"/>
                  </a:prstClr>
                </a:solidFill>
                <a:effectLst/>
                <a:uLnTx/>
                <a:uFillTx/>
                <a:latin typeface="Arial"/>
                <a:ea typeface="+mn-ea"/>
                <a:cs typeface="+mn-cs"/>
              </a:rPr>
              <a:t> | Deutscher Weinbauverband e.V.</a:t>
            </a:r>
            <a:endParaRPr kumimoji="0" lang="de-D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Foliennummernplatzhalter 3">
            <a:extLst>
              <a:ext uri="{FF2B5EF4-FFF2-40B4-BE49-F238E27FC236}">
                <a16:creationId xmlns:a16="http://schemas.microsoft.com/office/drawing/2014/main" id="{3B4B1299-82AA-4E4C-A1EC-813DA1C9793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BB93B-79D3-4028-8911-E50FBEB47E67}" type="slidenum">
              <a:rPr kumimoji="0" lang="de-D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358860469"/>
      </p:ext>
    </p:extLst>
  </p:cSld>
  <p:clrMapOvr>
    <a:masterClrMapping/>
  </p:clrMapOvr>
</p:sld>
</file>

<file path=ppt/theme/theme1.xml><?xml version="1.0" encoding="utf-8"?>
<a:theme xmlns:a="http://schemas.openxmlformats.org/drawingml/2006/main" name="DWV_Präsentationsvorlage">
  <a:themeElements>
    <a:clrScheme name="DWV Corporate">
      <a:dk1>
        <a:sysClr val="windowText" lastClr="000000"/>
      </a:dk1>
      <a:lt1>
        <a:sysClr val="window" lastClr="FFFFFF"/>
      </a:lt1>
      <a:dk2>
        <a:srgbClr val="7F7F7F"/>
      </a:dk2>
      <a:lt2>
        <a:srgbClr val="F2F2F2"/>
      </a:lt2>
      <a:accent1>
        <a:srgbClr val="7C2C3E"/>
      </a:accent1>
      <a:accent2>
        <a:srgbClr val="C0504D"/>
      </a:accent2>
      <a:accent3>
        <a:srgbClr val="9BBB59"/>
      </a:accent3>
      <a:accent4>
        <a:srgbClr val="8064A2"/>
      </a:accent4>
      <a:accent5>
        <a:srgbClr val="4BACC6"/>
      </a:accent5>
      <a:accent6>
        <a:srgbClr val="F79646"/>
      </a:accent6>
      <a:hlink>
        <a:srgbClr val="1F497D"/>
      </a:hlink>
      <a:folHlink>
        <a:srgbClr val="4F81BD"/>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PresentationGo">
  <a:themeElements>
    <a:clrScheme name="Benutzerdefiniert 1">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861F41"/>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plate nackt">
  <a:themeElements>
    <a:clrScheme name="Benutzerdefiniert 1">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861F41"/>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emplate ohne Header rot WZ oben">
  <a:themeElements>
    <a:clrScheme name="Benutzerdefiniert 1">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861F41"/>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DWV_Präsentationsvorlage</Template>
  <TotalTime>0</TotalTime>
  <Words>3483</Words>
  <Application>Microsoft Office PowerPoint</Application>
  <PresentationFormat>Bildschirmpräsentation (16:9)</PresentationFormat>
  <Paragraphs>364</Paragraphs>
  <Slides>38</Slides>
  <Notes>16</Notes>
  <HiddenSlides>0</HiddenSlides>
  <MMClips>0</MMClips>
  <ScaleCrop>false</ScaleCrop>
  <HeadingPairs>
    <vt:vector size="6" baseType="variant">
      <vt:variant>
        <vt:lpstr>Verwendete Schriftarten</vt:lpstr>
      </vt:variant>
      <vt:variant>
        <vt:i4>6</vt:i4>
      </vt:variant>
      <vt:variant>
        <vt:lpstr>Design</vt:lpstr>
      </vt:variant>
      <vt:variant>
        <vt:i4>4</vt:i4>
      </vt:variant>
      <vt:variant>
        <vt:lpstr>Folientitel</vt:lpstr>
      </vt:variant>
      <vt:variant>
        <vt:i4>38</vt:i4>
      </vt:variant>
    </vt:vector>
  </HeadingPairs>
  <TitlesOfParts>
    <vt:vector size="48" baseType="lpstr">
      <vt:lpstr>Arial</vt:lpstr>
      <vt:lpstr>Calibri</vt:lpstr>
      <vt:lpstr>Calibri Light</vt:lpstr>
      <vt:lpstr>Cambria</vt:lpstr>
      <vt:lpstr>Helvetica</vt:lpstr>
      <vt:lpstr>Symbol</vt:lpstr>
      <vt:lpstr>DWV_Präsentationsvorlage</vt:lpstr>
      <vt:lpstr>Template PresentationGo</vt:lpstr>
      <vt:lpstr>Template nackt</vt:lpstr>
      <vt:lpstr>3_Template ohne Header rot WZ oben</vt:lpstr>
      <vt:lpstr>Weinbaupolitische Entwicklung auf EU-Ebene und ihre  Auswirkungen auf die Weinbranche</vt:lpstr>
      <vt:lpstr>Themen, die uns aktuell intensiv beschäftigen  </vt:lpstr>
      <vt:lpstr> </vt:lpstr>
      <vt:lpstr>Ausgangspunkt: Naturschutzpaket der KOM:  Zwei Verordnungsvorschläge</vt:lpstr>
      <vt:lpstr>Wesentliche Inhalte des KOM-Vorschlag: </vt:lpstr>
      <vt:lpstr>Drohende Auswirkungen bei Umsetzung des EU-Verordnungsvorschlages</vt:lpstr>
      <vt:lpstr>Wo stehen wir jetzt im Gesetzgebungsverfahren? </vt:lpstr>
      <vt:lpstr>Zuständigkeiten im EU-Parlament für Gesetzgebungsverfahren: </vt:lpstr>
      <vt:lpstr>Berichtsentwurf des ENVI-Ausschusses durch Sarah Wiener  </vt:lpstr>
      <vt:lpstr>Forderungen des DWV / der Branche  </vt:lpstr>
      <vt:lpstr>Forderung bzgl. Reduktionsziele / zeitlicher Bezugsraum  </vt:lpstr>
      <vt:lpstr>Forderung bzgl. Reduktionsziele</vt:lpstr>
      <vt:lpstr>  Forderung: Ablehnung der Def. der „empfindlichen Gebiete“ + PSM-Totalverbot  </vt:lpstr>
      <vt:lpstr>  Forderung: Verschärfung / Vergesetzlichung des Integrierten Pflanzenschutz (IPS) ist abzulehnen   </vt:lpstr>
      <vt:lpstr>DWV-Aktivitäten bisherige / nächste Schritte </vt:lpstr>
      <vt:lpstr>DWV-Leitlinien zum integrierten            Pflanzenschutz im Weinbau </vt:lpstr>
      <vt:lpstr>DWV-Forderung: Bioweinbau zukunftsfähig machen </vt:lpstr>
      <vt:lpstr>  </vt:lpstr>
      <vt:lpstr>Ausgangspunkt:  Der europäische Plan zur Krebsbekämpfung</vt:lpstr>
      <vt:lpstr>EU und Internat. Ebene: EU-Parlament &amp; WHO</vt:lpstr>
      <vt:lpstr>Nationale Entwicklungen: Irlands Vorstoß - Gesundheitswarnungen</vt:lpstr>
      <vt:lpstr>Warnhinweise / Gesundheitshinweise weiterer EU-Mitgliedsstaaten</vt:lpstr>
      <vt:lpstr>Handeln / Nicht handeln angesichts weiterer drohender nationaler Vorstöße / eines EU-Vorschlags ?</vt:lpstr>
      <vt:lpstr>Beschluss des DWV: vorsichtig proaktives Vorgehen</vt:lpstr>
      <vt:lpstr> </vt:lpstr>
      <vt:lpstr>Neue Kennzeichnungspflicht in der GMO:</vt:lpstr>
      <vt:lpstr>Unklarheiten in Branche - Klarstellung zum E-Label</vt:lpstr>
      <vt:lpstr>Brennwert, Zutatenliste und Nährwerttabelle -  Angabe auf dem Etikett</vt:lpstr>
      <vt:lpstr>Brennwert, Zutatenliste und Nährwerttabelle -  Angabe auf dem E-Label / Etikett</vt:lpstr>
      <vt:lpstr>Brennwert, Zutatenliste und Nährwerttabelle -  Vorgaben zum E-Label</vt:lpstr>
      <vt:lpstr>Mögliche Darstellungen auf dem Etikett für Wein – keine Rechtssicherheit!</vt:lpstr>
      <vt:lpstr>Delegierter Rechtsakt zur genaueren Umsetzung der Nährwert- / Zutatenkennzeichnung  </vt:lpstr>
      <vt:lpstr>Problem – Übergangsfrist?</vt:lpstr>
      <vt:lpstr>Die smarte Lösung?</vt:lpstr>
      <vt:lpstr> </vt:lpstr>
      <vt:lpstr>Aktuelle Reform des EU-Geoschutzes  </vt:lpstr>
      <vt:lpstr>Aktuelle Arbeit der Schutzgemeinschaften  </vt:lpstr>
      <vt:lpstr>PowerPoint-Präsentation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Johanna Hartwig</dc:creator>
  <cp:lastModifiedBy>Christian Schwörer</cp:lastModifiedBy>
  <cp:revision>89</cp:revision>
  <cp:lastPrinted>2023-03-26T22:05:45Z</cp:lastPrinted>
  <dcterms:created xsi:type="dcterms:W3CDTF">2021-06-30T08:44:03Z</dcterms:created>
  <dcterms:modified xsi:type="dcterms:W3CDTF">2023-04-04T08:04:21Z</dcterms:modified>
</cp:coreProperties>
</file>