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bookmarkIdSeed="2">
  <p:sldMasterIdLst>
    <p:sldMasterId id="2147483651" r:id="rId1"/>
  </p:sldMasterIdLst>
  <p:notesMasterIdLst>
    <p:notesMasterId r:id="rId20"/>
  </p:notesMasterIdLst>
  <p:sldIdLst>
    <p:sldId id="266" r:id="rId2"/>
    <p:sldId id="267" r:id="rId3"/>
    <p:sldId id="324" r:id="rId4"/>
    <p:sldId id="323" r:id="rId5"/>
    <p:sldId id="319" r:id="rId6"/>
    <p:sldId id="321" r:id="rId7"/>
    <p:sldId id="325" r:id="rId8"/>
    <p:sldId id="300" r:id="rId9"/>
    <p:sldId id="326" r:id="rId10"/>
    <p:sldId id="316" r:id="rId11"/>
    <p:sldId id="329" r:id="rId12"/>
    <p:sldId id="330" r:id="rId13"/>
    <p:sldId id="332" r:id="rId14"/>
    <p:sldId id="331" r:id="rId15"/>
    <p:sldId id="318" r:id="rId16"/>
    <p:sldId id="309" r:id="rId17"/>
    <p:sldId id="320" r:id="rId18"/>
    <p:sldId id="315" r:id="rId19"/>
  </p:sldIdLst>
  <p:sldSz cx="18288000" cy="10287000"/>
  <p:notesSz cx="6858000" cy="9144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816408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632819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2449227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3265635" algn="ctr" rtl="0" eaLnBrk="0" fontAlgn="base" hangingPunct="0">
      <a:spcBef>
        <a:spcPct val="0"/>
      </a:spcBef>
      <a:spcAft>
        <a:spcPct val="0"/>
      </a:spcAft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4082046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4898454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5714861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6531273" algn="l" defTabSz="1632819" rtl="0" eaLnBrk="1" latinLnBrk="0" hangingPunct="1">
      <a:defRPr sz="4286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" userDrawn="1">
          <p15:clr>
            <a:srgbClr val="A4A3A4"/>
          </p15:clr>
        </p15:guide>
        <p15:guide id="3" orient="horz" pos="836" userDrawn="1">
          <p15:clr>
            <a:srgbClr val="A4A3A4"/>
          </p15:clr>
        </p15:guide>
        <p15:guide id="4" orient="horz" pos="3976" userDrawn="1">
          <p15:clr>
            <a:srgbClr val="A4A3A4"/>
          </p15:clr>
        </p15:guide>
        <p15:guide id="5" orient="horz" pos="3263" userDrawn="1">
          <p15:clr>
            <a:srgbClr val="A4A3A4"/>
          </p15:clr>
        </p15:guide>
        <p15:guide id="6" pos="415" userDrawn="1">
          <p15:clr>
            <a:srgbClr val="A4A3A4"/>
          </p15:clr>
        </p15:guide>
        <p15:guide id="7" pos="11098" userDrawn="1">
          <p15:clr>
            <a:srgbClr val="A4A3A4"/>
          </p15:clr>
        </p15:guide>
        <p15:guide id="8" pos="831" userDrawn="1">
          <p15:clr>
            <a:srgbClr val="A4A3A4"/>
          </p15:clr>
        </p15:guide>
        <p15:guide id="9" pos="1246" userDrawn="1">
          <p15:clr>
            <a:srgbClr val="A4A3A4"/>
          </p15:clr>
        </p15:guide>
        <p15:guide id="10" pos="2492" userDrawn="1">
          <p15:clr>
            <a:srgbClr val="A4A3A4"/>
          </p15:clr>
        </p15:guide>
        <p15:guide id="11" pos="2907" userDrawn="1">
          <p15:clr>
            <a:srgbClr val="A4A3A4"/>
          </p15:clr>
        </p15:guide>
        <p15:guide id="12" pos="1661" userDrawn="1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3322" userDrawn="1">
          <p15:clr>
            <a:srgbClr val="A4A3A4"/>
          </p15:clr>
        </p15:guide>
        <p15:guide id="15" pos="3737" userDrawn="1">
          <p15:clr>
            <a:srgbClr val="A4A3A4"/>
          </p15:clr>
        </p15:guide>
        <p15:guide id="16" pos="4150" userDrawn="1">
          <p15:clr>
            <a:srgbClr val="A4A3A4"/>
          </p15:clr>
        </p15:guide>
        <p15:guide id="17" pos="4564" userDrawn="1">
          <p15:clr>
            <a:srgbClr val="A4A3A4"/>
          </p15:clr>
        </p15:guide>
        <p15:guide id="18" pos="4983" userDrawn="1">
          <p15:clr>
            <a:srgbClr val="A4A3A4"/>
          </p15:clr>
        </p15:guide>
        <p15:guide id="19" pos="5405" userDrawn="1">
          <p15:clr>
            <a:srgbClr val="A4A3A4"/>
          </p15:clr>
        </p15:guide>
        <p15:guide id="20" pos="5851" userDrawn="1">
          <p15:clr>
            <a:srgbClr val="A4A3A4"/>
          </p15:clr>
        </p15:guide>
        <p15:guide id="21" pos="6067" userDrawn="1">
          <p15:clr>
            <a:srgbClr val="A4A3A4"/>
          </p15:clr>
        </p15:guide>
        <p15:guide id="22" pos="6486" userDrawn="1">
          <p15:clr>
            <a:srgbClr val="A4A3A4"/>
          </p15:clr>
        </p15:guide>
        <p15:guide id="23" pos="6899" userDrawn="1">
          <p15:clr>
            <a:srgbClr val="A4A3A4"/>
          </p15:clr>
        </p15:guide>
        <p15:guide id="24" pos="7738" userDrawn="1">
          <p15:clr>
            <a:srgbClr val="A4A3A4"/>
          </p15:clr>
        </p15:guide>
        <p15:guide id="25" pos="7319" userDrawn="1">
          <p15:clr>
            <a:srgbClr val="A4A3A4"/>
          </p15:clr>
        </p15:guide>
        <p15:guide id="26" pos="8158" userDrawn="1">
          <p15:clr>
            <a:srgbClr val="A4A3A4"/>
          </p15:clr>
        </p15:guide>
        <p15:guide id="27" pos="8577" userDrawn="1">
          <p15:clr>
            <a:srgbClr val="A4A3A4"/>
          </p15:clr>
        </p15:guide>
        <p15:guide id="28" pos="8997" userDrawn="1">
          <p15:clr>
            <a:srgbClr val="A4A3A4"/>
          </p15:clr>
        </p15:guide>
        <p15:guide id="29" pos="9416" userDrawn="1">
          <p15:clr>
            <a:srgbClr val="A4A3A4"/>
          </p15:clr>
        </p15:guide>
        <p15:guide id="30" pos="9842" userDrawn="1">
          <p15:clr>
            <a:srgbClr val="A4A3A4"/>
          </p15:clr>
        </p15:guide>
        <p15:guide id="31" pos="10251" userDrawn="1">
          <p15:clr>
            <a:srgbClr val="A4A3A4"/>
          </p15:clr>
        </p15:guide>
        <p15:guide id="32" pos="10681" userDrawn="1">
          <p15:clr>
            <a:srgbClr val="A4A3A4"/>
          </p15:clr>
        </p15:guide>
        <p15:guide id="33" pos="5647" userDrawn="1">
          <p15:clr>
            <a:srgbClr val="A4A3A4"/>
          </p15:clr>
        </p15:guide>
        <p15:guide id="34" orient="horz" pos="1244" userDrawn="1">
          <p15:clr>
            <a:srgbClr val="A4A3A4"/>
          </p15:clr>
        </p15:guide>
        <p15:guide id="35" orient="horz" pos="1652" userDrawn="1">
          <p15:clr>
            <a:srgbClr val="A4A3A4"/>
          </p15:clr>
        </p15:guide>
        <p15:guide id="36" orient="horz" pos="2079" userDrawn="1">
          <p15:clr>
            <a:srgbClr val="A4A3A4"/>
          </p15:clr>
        </p15:guide>
        <p15:guide id="37" orient="horz" pos="2492" userDrawn="1">
          <p15:clr>
            <a:srgbClr val="A4A3A4"/>
          </p15:clr>
        </p15:guide>
        <p15:guide id="38" orient="horz" pos="2918" userDrawn="1">
          <p15:clr>
            <a:srgbClr val="A4A3A4"/>
          </p15:clr>
        </p15:guide>
        <p15:guide id="39" orient="horz" pos="6052" userDrawn="1">
          <p15:clr>
            <a:srgbClr val="A4A3A4"/>
          </p15:clr>
        </p15:guide>
        <p15:guide id="40" orient="horz" pos="5641" userDrawn="1">
          <p15:clr>
            <a:srgbClr val="A4A3A4"/>
          </p15:clr>
        </p15:guide>
        <p15:guide id="41" orient="horz" pos="5213" userDrawn="1">
          <p15:clr>
            <a:srgbClr val="A4A3A4"/>
          </p15:clr>
        </p15:guide>
        <p15:guide id="42" orient="horz" pos="4808" userDrawn="1">
          <p15:clr>
            <a:srgbClr val="A4A3A4"/>
          </p15:clr>
        </p15:guide>
        <p15:guide id="43" orient="horz" pos="4374" userDrawn="1">
          <p15:clr>
            <a:srgbClr val="A4A3A4"/>
          </p15:clr>
        </p15:guide>
        <p15:guide id="44" orient="horz" pos="3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44"/>
    <a:srgbClr val="69BE28"/>
    <a:srgbClr val="828480"/>
    <a:srgbClr val="333333"/>
    <a:srgbClr val="918DE7"/>
    <a:srgbClr val="989BDB"/>
    <a:srgbClr val="888CDC"/>
    <a:srgbClr val="FFFF99"/>
    <a:srgbClr val="DFF17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0" autoAdjust="0"/>
    <p:restoredTop sz="96395" autoAdjust="0"/>
  </p:normalViewPr>
  <p:slideViewPr>
    <p:cSldViewPr snapToGrid="0">
      <p:cViewPr varScale="1">
        <p:scale>
          <a:sx n="70" d="100"/>
          <a:sy n="70" d="100"/>
        </p:scale>
        <p:origin x="78" y="240"/>
      </p:cViewPr>
      <p:guideLst>
        <p:guide orient="horz" pos="409"/>
        <p:guide orient="horz" pos="836"/>
        <p:guide orient="horz" pos="3976"/>
        <p:guide orient="horz" pos="3263"/>
        <p:guide pos="415"/>
        <p:guide pos="11098"/>
        <p:guide pos="831"/>
        <p:guide pos="1246"/>
        <p:guide pos="2492"/>
        <p:guide pos="2907"/>
        <p:guide pos="1661"/>
        <p:guide pos="2076"/>
        <p:guide pos="3322"/>
        <p:guide pos="3737"/>
        <p:guide pos="4150"/>
        <p:guide pos="4564"/>
        <p:guide pos="4983"/>
        <p:guide pos="5405"/>
        <p:guide pos="5851"/>
        <p:guide pos="6067"/>
        <p:guide pos="6486"/>
        <p:guide pos="6899"/>
        <p:guide pos="7738"/>
        <p:guide pos="7319"/>
        <p:guide pos="8158"/>
        <p:guide pos="8577"/>
        <p:guide pos="8997"/>
        <p:guide pos="9416"/>
        <p:guide pos="9842"/>
        <p:guide pos="10251"/>
        <p:guide pos="10681"/>
        <p:guide pos="5647"/>
        <p:guide orient="horz" pos="1244"/>
        <p:guide orient="horz" pos="1652"/>
        <p:guide orient="horz" pos="2079"/>
        <p:guide orient="horz" pos="2492"/>
        <p:guide orient="horz" pos="2918"/>
        <p:guide orient="horz" pos="6052"/>
        <p:guide orient="horz" pos="5641"/>
        <p:guide orient="horz" pos="5213"/>
        <p:guide orient="horz" pos="4808"/>
        <p:guide orient="horz" pos="4374"/>
        <p:guide orient="horz" pos="3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657225" cy="657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6B-48C4-9F8A-81A6528606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6B-48C4-9F8A-81A6528606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Tabelle1!$A$1:$B$1</c:f>
              <c:strCache>
                <c:ptCount val="2"/>
                <c:pt idx="0">
                  <c:v>Ernte Ökobetriebe [in hl]</c:v>
                </c:pt>
                <c:pt idx="1">
                  <c:v>Ernte konventionelle Betriebe [in hl]</c:v>
                </c:pt>
              </c:strCache>
            </c:strRef>
          </c:cat>
          <c:val>
            <c:numRef>
              <c:f>Tabelle1!$A$2:$B$2</c:f>
              <c:numCache>
                <c:formatCode>#,##0</c:formatCode>
                <c:ptCount val="2"/>
                <c:pt idx="0">
                  <c:v>4387</c:v>
                </c:pt>
                <c:pt idx="1">
                  <c:v>21563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6B-48C4-9F8A-81A652860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"/>
          <c:y val="0.82846389027006773"/>
          <c:w val="0.99791048205148181"/>
          <c:h val="0.1715361621463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Rebfläche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2022 in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Südtirol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959161027712437"/>
          <c:y val="4.305263766900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111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00-467E-A76B-A6E096EA8E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00-467E-A76B-A6E096EA8E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Tabelle1!$A$1:$C$1</c:f>
              <c:strCache>
                <c:ptCount val="2"/>
                <c:pt idx="0">
                  <c:v>Rebfläche konventionell bewirtschaftet [in ha]
</c:v>
                </c:pt>
                <c:pt idx="1">
                  <c:v>Rebfläche ökologisch bewirtschaftet [in ha]
</c:v>
                </c:pt>
              </c:strCache>
            </c:strRef>
          </c:cat>
          <c:val>
            <c:numRef>
              <c:f>Tabelle1!$A$2:$C$2</c:f>
              <c:numCache>
                <c:formatCode>General</c:formatCode>
                <c:ptCount val="2"/>
                <c:pt idx="0" formatCode="#,##0">
                  <c:v>5143</c:v>
                </c:pt>
                <c:pt idx="1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00-467E-A76B-A6E096EA8E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"/>
          <c:y val="0.77304174908063972"/>
          <c:w val="1"/>
          <c:h val="0.21759733158355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6A1D2A-ACBE-4DC1-BF8E-305D5462F6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5343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816408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1632819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2449227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3265635" algn="l" rtl="0" eaLnBrk="0" fontAlgn="base" hangingPunct="0">
      <a:spcBef>
        <a:spcPct val="30000"/>
      </a:spcBef>
      <a:spcAft>
        <a:spcPct val="0"/>
      </a:spcAft>
      <a:defRPr sz="2143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4082046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4898454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5714861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6531273" algn="l" defTabSz="1632819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454617-8FEB-4E69-B1B5-352C885527F3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6300" y="1471613"/>
            <a:ext cx="13309600" cy="97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 smtClean="0"/>
              <a:t>Freistaat Sachsen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6300" y="2369344"/>
            <a:ext cx="13309600" cy="540543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61415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277853" y="657225"/>
            <a:ext cx="4133850" cy="8686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3" y="657225"/>
            <a:ext cx="12096750" cy="8686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21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657225"/>
            <a:ext cx="13309600" cy="1785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3571875"/>
            <a:ext cx="8115300" cy="5772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0" y="3571875"/>
            <a:ext cx="8115300" cy="5772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9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2022</a:t>
            </a:r>
          </a:p>
          <a:p>
            <a:pPr lvl="0"/>
            <a:r>
              <a:rPr lang="de-DE" dirty="0" smtClean="0"/>
              <a:t>1.463 Weinbaubetriebe, </a:t>
            </a:r>
            <a:r>
              <a:rPr lang="de-DE" dirty="0" err="1" smtClean="0"/>
              <a:t>dav</a:t>
            </a:r>
            <a:r>
              <a:rPr lang="de-DE" dirty="0" smtClean="0"/>
              <a:t>. 6 Unternehmen</a:t>
            </a:r>
          </a:p>
          <a:p>
            <a:pPr lvl="0"/>
            <a:r>
              <a:rPr lang="de-DE" dirty="0" smtClean="0"/>
              <a:t>96,1306 ha Rebfläche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045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3571875"/>
            <a:ext cx="8115300" cy="57721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0" y="3571875"/>
            <a:ext cx="8115300" cy="577215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25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90055" y="2302671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90055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73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Freistaat Sachsen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876300" y="2891480"/>
            <a:ext cx="16423159" cy="75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6270100236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64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9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5" y="2152654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05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980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4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657225"/>
            <a:ext cx="13309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3571875"/>
            <a:ext cx="165354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</a:t>
            </a:r>
            <a:r>
              <a:rPr lang="de-DE" altLang="de-DE" dirty="0" err="1" smtClean="0"/>
              <a:t>bea</a:t>
            </a:r>
            <a:endParaRPr lang="de-DE" altLang="de-DE" dirty="0" smtClean="0"/>
          </a:p>
        </p:txBody>
      </p:sp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5" y="9679782"/>
            <a:ext cx="1368426" cy="60721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86B38C6-D1F1-406D-ABD4-7B48A9300614}" type="slidenum">
              <a:rPr lang="de-DE" altLang="de-DE" sz="1800" smtClean="0">
                <a:solidFill>
                  <a:srgbClr val="828480"/>
                </a:solidFill>
              </a:rPr>
              <a:pPr/>
              <a:t>‹Nr.›</a:t>
            </a:fld>
            <a:r>
              <a:rPr lang="de-DE" altLang="de-DE" sz="1800" dirty="0" smtClean="0">
                <a:solidFill>
                  <a:srgbClr val="828480"/>
                </a:solidFill>
              </a:rPr>
              <a:t> </a:t>
            </a:r>
            <a:endParaRPr lang="de-DE" altLang="de-DE" sz="1800" dirty="0">
              <a:solidFill>
                <a:srgbClr val="828480"/>
              </a:solidFill>
            </a:endParaRPr>
          </a:p>
        </p:txBody>
      </p:sp>
      <p:sp>
        <p:nvSpPr>
          <p:cNvPr id="1030" name="Textplatzhalter 4"/>
          <p:cNvSpPr txBox="1">
            <a:spLocks/>
          </p:cNvSpPr>
          <p:nvPr userDrawn="1"/>
        </p:nvSpPr>
        <p:spPr bwMode="auto">
          <a:xfrm>
            <a:off x="1218651" y="9679782"/>
            <a:ext cx="12528550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Bef>
                <a:spcPct val="100000"/>
              </a:spcBef>
              <a:buClr>
                <a:schemeClr val="accent1"/>
              </a:buClr>
              <a:defRPr/>
            </a:pPr>
            <a:r>
              <a:rPr lang="de-DE" sz="1800" dirty="0" smtClean="0">
                <a:solidFill>
                  <a:srgbClr val="828480"/>
                </a:solidFill>
              </a:rPr>
              <a:t>|</a:t>
            </a:r>
            <a:r>
              <a:rPr lang="de-DE" sz="1800" baseline="0" dirty="0" smtClean="0">
                <a:solidFill>
                  <a:srgbClr val="828480"/>
                </a:solidFill>
              </a:rPr>
              <a:t> </a:t>
            </a:r>
            <a:r>
              <a:rPr lang="de-DE" sz="1800" dirty="0" smtClean="0">
                <a:solidFill>
                  <a:srgbClr val="828480"/>
                </a:solidFill>
              </a:rPr>
              <a:t>04. April 2023 | 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Andreas Hüsni</a:t>
            </a:r>
          </a:p>
        </p:txBody>
      </p:sp>
      <p:pic>
        <p:nvPicPr>
          <p:cNvPr id="8" name="Picture 27" descr="Text &quot;Landesamt für Umwelt, Landwirtschaft und Geologie&quot; neben Sachsenwappen und Schriftzug &quot;Freistaat Sachsen&quot;" title="Leitmarke des Sächsischen Landesamtes für Umwelt, Landwirtschaft und Geologi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1607" y="618429"/>
            <a:ext cx="544115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685835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1371669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2057504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2743337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533427" indent="-53342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02520" indent="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None/>
        <a:defRPr>
          <a:solidFill>
            <a:schemeClr val="tx1"/>
          </a:solidFill>
          <a:latin typeface="+mn-lt"/>
          <a:ea typeface="+mn-ea"/>
        </a:defRPr>
      </a:lvl2pPr>
      <a:lvl3pPr marL="1621711" indent="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None/>
        <a:defRPr>
          <a:solidFill>
            <a:schemeClr val="tx1"/>
          </a:solidFill>
          <a:latin typeface="+mn-lt"/>
          <a:ea typeface="+mn-ea"/>
        </a:defRPr>
      </a:lvl3pPr>
      <a:lvl4pPr marL="2421854" indent="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None/>
        <a:defRPr>
          <a:solidFill>
            <a:schemeClr val="tx1"/>
          </a:solidFill>
          <a:latin typeface="+mn-lt"/>
          <a:ea typeface="+mn-ea"/>
        </a:defRPr>
      </a:lvl4pPr>
      <a:lvl5pPr marL="3776852" indent="-552477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4462686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5148521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5834355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6520190" indent="-552477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Grafik 18" descr="Element der Startseite" title="Grafik Wellenform unt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869"/>
            <a:ext cx="18288000" cy="2752725"/>
          </a:xfrm>
          <a:prstGeom prst="rect">
            <a:avLst/>
          </a:prstGeom>
        </p:spPr>
      </p:pic>
      <p:pic>
        <p:nvPicPr>
          <p:cNvPr id="3081" name="Picture 27" descr="Text &quot;Landesamt für Umwelt, Landwirtschaft und Geologie&quot; neben Sachsenwappen und Schriftzug &quot;Freistaat Sachsen&quot;" title="Leitmarke des Sächsischen Landesamtes für Umwelt, Landwirtschaft und Geolog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1607" y="618429"/>
            <a:ext cx="544115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Element der Startseite" title="Grafik Wellenform ob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137"/>
            <a:ext cx="18288000" cy="2381250"/>
          </a:xfrm>
          <a:prstGeom prst="rect">
            <a:avLst/>
          </a:prstGeom>
        </p:spPr>
      </p:pic>
      <p:sp>
        <p:nvSpPr>
          <p:cNvPr id="3080" name="Rectangle 12" title="Überschrift"/>
          <p:cNvSpPr>
            <a:spLocks noGrp="1" noChangeArrowheads="1"/>
          </p:cNvSpPr>
          <p:nvPr>
            <p:ph type="ctrTitle"/>
          </p:nvPr>
        </p:nvSpPr>
        <p:spPr>
          <a:xfrm>
            <a:off x="643576" y="1778137"/>
            <a:ext cx="13618334" cy="630555"/>
          </a:xfrm>
          <a:noFill/>
        </p:spPr>
        <p:txBody>
          <a:bodyPr anchor="t" anchorCtr="0">
            <a:noAutofit/>
          </a:bodyPr>
          <a:lstStyle/>
          <a:p>
            <a:pPr eaLnBrk="1" hangingPunct="1"/>
            <a:r>
              <a:rPr lang="de-DE" altLang="de-DE" sz="4400" b="1" dirty="0" smtClean="0"/>
              <a:t>Zahlen und Fakten zum Ökoweinbau in Sachsen</a:t>
            </a:r>
            <a:endParaRPr lang="de-DE" altLang="de-DE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46410" y="2084433"/>
            <a:ext cx="13047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4000" b="1" dirty="0" smtClean="0"/>
              <a:t>Entwicklung Erträge von Öko- und konventionellen Betrieben im </a:t>
            </a:r>
            <a:r>
              <a:rPr lang="de-DE" sz="4000" b="1" dirty="0"/>
              <a:t>Weinanbaugebiet Sachsen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70085"/>
              </p:ext>
            </p:extLst>
          </p:nvPr>
        </p:nvGraphicFramePr>
        <p:xfrm>
          <a:off x="1146410" y="3943708"/>
          <a:ext cx="15842072" cy="4084306"/>
        </p:xfrm>
        <a:graphic>
          <a:graphicData uri="http://schemas.openxmlformats.org/drawingml/2006/table">
            <a:tbl>
              <a:tblPr/>
              <a:tblGrid>
                <a:gridCol w="3353197">
                  <a:extLst>
                    <a:ext uri="{9D8B030D-6E8A-4147-A177-3AD203B41FA5}">
                      <a16:colId xmlns:a16="http://schemas.microsoft.com/office/drawing/2014/main" val="815997033"/>
                    </a:ext>
                  </a:extLst>
                </a:gridCol>
                <a:gridCol w="2607523">
                  <a:extLst>
                    <a:ext uri="{9D8B030D-6E8A-4147-A177-3AD203B41FA5}">
                      <a16:colId xmlns:a16="http://schemas.microsoft.com/office/drawing/2014/main" val="74958079"/>
                    </a:ext>
                  </a:extLst>
                </a:gridCol>
                <a:gridCol w="1685004">
                  <a:extLst>
                    <a:ext uri="{9D8B030D-6E8A-4147-A177-3AD203B41FA5}">
                      <a16:colId xmlns:a16="http://schemas.microsoft.com/office/drawing/2014/main" val="1674535469"/>
                    </a:ext>
                  </a:extLst>
                </a:gridCol>
                <a:gridCol w="2530949">
                  <a:extLst>
                    <a:ext uri="{9D8B030D-6E8A-4147-A177-3AD203B41FA5}">
                      <a16:colId xmlns:a16="http://schemas.microsoft.com/office/drawing/2014/main" val="3983907121"/>
                    </a:ext>
                  </a:extLst>
                </a:gridCol>
                <a:gridCol w="1575538">
                  <a:extLst>
                    <a:ext uri="{9D8B030D-6E8A-4147-A177-3AD203B41FA5}">
                      <a16:colId xmlns:a16="http://schemas.microsoft.com/office/drawing/2014/main" val="1464361064"/>
                    </a:ext>
                  </a:extLst>
                </a:gridCol>
                <a:gridCol w="2543694">
                  <a:extLst>
                    <a:ext uri="{9D8B030D-6E8A-4147-A177-3AD203B41FA5}">
                      <a16:colId xmlns:a16="http://schemas.microsoft.com/office/drawing/2014/main" val="2735446875"/>
                    </a:ext>
                  </a:extLst>
                </a:gridCol>
                <a:gridCol w="1546167">
                  <a:extLst>
                    <a:ext uri="{9D8B030D-6E8A-4147-A177-3AD203B41FA5}">
                      <a16:colId xmlns:a16="http://schemas.microsoft.com/office/drawing/2014/main" val="3157665794"/>
                    </a:ext>
                  </a:extLst>
                </a:gridCol>
              </a:tblGrid>
              <a:tr h="735488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30211"/>
                  </a:ext>
                </a:extLst>
              </a:tr>
              <a:tr h="11893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konventionelle Betriebe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Öko-Betriebe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konventionelle Betriebe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Öko-Betriebe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konventionelle Betriebe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Öko-Betriebe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2112"/>
                  </a:ext>
                </a:extLst>
              </a:tr>
              <a:tr h="7354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27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Gesamtweinernte [hl]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2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20.514</a:t>
                      </a:r>
                      <a:endParaRPr lang="de-DE" sz="2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2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  <a:endParaRPr lang="de-DE" sz="2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19.457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3.667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21.563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4.387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395601"/>
                  </a:ext>
                </a:extLst>
              </a:tr>
              <a:tr h="719839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27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Ertragsrebfläche</a:t>
                      </a:r>
                      <a:r>
                        <a:rPr lang="de-DE" sz="27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[ha]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27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27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73693"/>
                  </a:ext>
                </a:extLst>
              </a:tr>
              <a:tr h="70419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27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Hektarertrag [hl/ha]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27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de-DE" sz="2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de-DE" sz="2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9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2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de-DE" sz="2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2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793489"/>
            <a:ext cx="13309600" cy="1785938"/>
          </a:xfrm>
        </p:spPr>
        <p:txBody>
          <a:bodyPr/>
          <a:lstStyle/>
          <a:p>
            <a:r>
              <a:rPr lang="de-DE" sz="4800" b="1" dirty="0" err="1" smtClean="0"/>
              <a:t>Rebsortenspiegel</a:t>
            </a:r>
            <a:r>
              <a:rPr lang="de-DE" sz="4800" b="1" dirty="0" smtClean="0"/>
              <a:t> </a:t>
            </a:r>
            <a:r>
              <a:rPr lang="de-DE" sz="4800" b="1" dirty="0"/>
              <a:t>Sachsen 2022</a:t>
            </a:r>
            <a:r>
              <a:rPr lang="de-DE" sz="3600" b="1" dirty="0"/>
              <a:t/>
            </a:r>
            <a:br>
              <a:rPr lang="de-DE" sz="3600" b="1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3571875"/>
            <a:ext cx="6070410" cy="5772150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8663960"/>
              </p:ext>
            </p:extLst>
          </p:nvPr>
        </p:nvGraphicFramePr>
        <p:xfrm>
          <a:off x="876300" y="2417447"/>
          <a:ext cx="7285061" cy="692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310">
                  <a:extLst>
                    <a:ext uri="{9D8B030D-6E8A-4147-A177-3AD203B41FA5}">
                      <a16:colId xmlns:a16="http://schemas.microsoft.com/office/drawing/2014/main" val="681270766"/>
                    </a:ext>
                  </a:extLst>
                </a:gridCol>
                <a:gridCol w="4371751">
                  <a:extLst>
                    <a:ext uri="{9D8B030D-6E8A-4147-A177-3AD203B41FA5}">
                      <a16:colId xmlns:a16="http://schemas.microsoft.com/office/drawing/2014/main" val="1983744617"/>
                    </a:ext>
                  </a:extLst>
                </a:gridCol>
              </a:tblGrid>
              <a:tr h="1013446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Rebsorte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konventionelle Betriebe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868398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/>
                        <a:t>Riesling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89009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/>
                        <a:t>Müller-Thurgau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85350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/>
                        <a:t>Weißburgunder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38335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/>
                        <a:t>Grauburgunder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31892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Spätburgunder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8 %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11049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/>
                        <a:t>Goldriesling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51444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95507"/>
              </p:ext>
            </p:extLst>
          </p:nvPr>
        </p:nvGraphicFramePr>
        <p:xfrm>
          <a:off x="9117449" y="2417447"/>
          <a:ext cx="8256152" cy="692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076">
                  <a:extLst>
                    <a:ext uri="{9D8B030D-6E8A-4147-A177-3AD203B41FA5}">
                      <a16:colId xmlns:a16="http://schemas.microsoft.com/office/drawing/2014/main" val="3979944534"/>
                    </a:ext>
                  </a:extLst>
                </a:gridCol>
                <a:gridCol w="4128076">
                  <a:extLst>
                    <a:ext uri="{9D8B030D-6E8A-4147-A177-3AD203B41FA5}">
                      <a16:colId xmlns:a16="http://schemas.microsoft.com/office/drawing/2014/main" val="3157823061"/>
                    </a:ext>
                  </a:extLst>
                </a:gridCol>
              </a:tblGrid>
              <a:tr h="98951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Rebsorte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Ökobetriebe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560053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/>
                        <a:t>Riesling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8578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Spätburgunder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13 %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66480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/>
                        <a:t>Weißburgunder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63216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/>
                        <a:t>Goldriesling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64277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Elbling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40888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/>
                        <a:t>Grauburgunder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7 %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3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52796"/>
            <a:ext cx="13309600" cy="1785938"/>
          </a:xfrm>
        </p:spPr>
        <p:txBody>
          <a:bodyPr/>
          <a:lstStyle/>
          <a:p>
            <a:r>
              <a:rPr lang="de-DE" sz="4800" b="1" dirty="0" smtClean="0"/>
              <a:t>Anbauflächen von PIWI Rebsorten</a:t>
            </a:r>
            <a:br>
              <a:rPr lang="de-DE" sz="4800" b="1" dirty="0" smtClean="0"/>
            </a:br>
            <a:r>
              <a:rPr lang="de-DE" sz="4800" b="1" dirty="0" smtClean="0"/>
              <a:t>Deutschland 2021</a:t>
            </a:r>
            <a:r>
              <a:rPr lang="de-DE" sz="3600" b="1" dirty="0"/>
              <a:t/>
            </a:r>
            <a:br>
              <a:rPr lang="de-DE" sz="3600" b="1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3571875"/>
            <a:ext cx="6070410" cy="5772150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6171206"/>
              </p:ext>
            </p:extLst>
          </p:nvPr>
        </p:nvGraphicFramePr>
        <p:xfrm>
          <a:off x="876300" y="2417447"/>
          <a:ext cx="15948660" cy="695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442">
                  <a:extLst>
                    <a:ext uri="{9D8B030D-6E8A-4147-A177-3AD203B41FA5}">
                      <a16:colId xmlns:a16="http://schemas.microsoft.com/office/drawing/2014/main" val="681270766"/>
                    </a:ext>
                  </a:extLst>
                </a:gridCol>
                <a:gridCol w="7980218">
                  <a:extLst>
                    <a:ext uri="{9D8B030D-6E8A-4147-A177-3AD203B41FA5}">
                      <a16:colId xmlns:a16="http://schemas.microsoft.com/office/drawing/2014/main" val="1983744617"/>
                    </a:ext>
                  </a:extLst>
                </a:gridCol>
              </a:tblGrid>
              <a:tr h="88721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Rebsorte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Fläche</a:t>
                      </a:r>
                    </a:p>
                    <a:p>
                      <a:pPr algn="ctr"/>
                      <a:r>
                        <a:rPr lang="de-DE" dirty="0" smtClean="0"/>
                        <a:t>ha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868398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Regent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1.671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25630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r>
                        <a:rPr lang="de-DE" dirty="0" smtClean="0"/>
                        <a:t>Cabernet Blanc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227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89009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Solaris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7922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r>
                        <a:rPr lang="de-DE" dirty="0" smtClean="0"/>
                        <a:t>Johanniter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85350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Sauvignier</a:t>
                      </a:r>
                      <a:r>
                        <a:rPr lang="de-DE" dirty="0" smtClean="0"/>
                        <a:t> Gris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38335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r>
                        <a:rPr lang="de-DE" dirty="0" smtClean="0"/>
                        <a:t>andere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397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51444"/>
                  </a:ext>
                </a:extLst>
              </a:tr>
              <a:tr h="862767">
                <a:tc>
                  <a:txBody>
                    <a:bodyPr/>
                    <a:lstStyle/>
                    <a:p>
                      <a:pPr algn="r"/>
                      <a:r>
                        <a:rPr lang="de-DE" b="1" u="sng" dirty="0" smtClean="0"/>
                        <a:t>Summe:</a:t>
                      </a:r>
                      <a:endParaRPr lang="de-DE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2.760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5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1052796"/>
            <a:ext cx="13309600" cy="1785938"/>
          </a:xfrm>
        </p:spPr>
        <p:txBody>
          <a:bodyPr/>
          <a:lstStyle/>
          <a:p>
            <a:r>
              <a:rPr lang="de-DE" sz="4800" b="1" dirty="0" smtClean="0"/>
              <a:t>Anbauflächen von PIWI Rebsorten</a:t>
            </a:r>
            <a:br>
              <a:rPr lang="de-DE" sz="4800" b="1" dirty="0" smtClean="0"/>
            </a:br>
            <a:r>
              <a:rPr lang="de-DE" sz="4800" b="1" dirty="0" smtClean="0"/>
              <a:t>Sachsen </a:t>
            </a:r>
            <a:r>
              <a:rPr lang="de-DE" sz="4800" b="1" dirty="0"/>
              <a:t>2022</a:t>
            </a:r>
            <a:r>
              <a:rPr lang="de-DE" sz="3600" b="1" dirty="0"/>
              <a:t/>
            </a:r>
            <a:br>
              <a:rPr lang="de-DE" sz="3600" b="1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3571875"/>
            <a:ext cx="6070410" cy="5772150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7790876"/>
              </p:ext>
            </p:extLst>
          </p:nvPr>
        </p:nvGraphicFramePr>
        <p:xfrm>
          <a:off x="876300" y="2417447"/>
          <a:ext cx="7285061" cy="692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310">
                  <a:extLst>
                    <a:ext uri="{9D8B030D-6E8A-4147-A177-3AD203B41FA5}">
                      <a16:colId xmlns:a16="http://schemas.microsoft.com/office/drawing/2014/main" val="681270766"/>
                    </a:ext>
                  </a:extLst>
                </a:gridCol>
                <a:gridCol w="4371751">
                  <a:extLst>
                    <a:ext uri="{9D8B030D-6E8A-4147-A177-3AD203B41FA5}">
                      <a16:colId xmlns:a16="http://schemas.microsoft.com/office/drawing/2014/main" val="1983744617"/>
                    </a:ext>
                  </a:extLst>
                </a:gridCol>
              </a:tblGrid>
              <a:tr h="1013446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Rebsorte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konventionelle Betriebe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868398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/>
                        <a:t>Solaris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899895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Regent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8 ha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25630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C00000"/>
                          </a:solidFill>
                        </a:rPr>
                        <a:t>Pinotin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4 ha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7922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Souvignier</a:t>
                      </a:r>
                      <a:r>
                        <a:rPr lang="de-DE" baseline="0" dirty="0" smtClean="0"/>
                        <a:t> Gris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85350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dirty="0" smtClean="0"/>
                        <a:t>Cabernet Blanc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38335"/>
                  </a:ext>
                </a:extLst>
              </a:tr>
              <a:tr h="985522">
                <a:tc>
                  <a:txBody>
                    <a:bodyPr/>
                    <a:lstStyle/>
                    <a:p>
                      <a:r>
                        <a:rPr lang="de-DE" smtClean="0"/>
                        <a:t>Johanniter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51444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62778"/>
              </p:ext>
            </p:extLst>
          </p:nvPr>
        </p:nvGraphicFramePr>
        <p:xfrm>
          <a:off x="9117449" y="2417447"/>
          <a:ext cx="8256152" cy="692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076">
                  <a:extLst>
                    <a:ext uri="{9D8B030D-6E8A-4147-A177-3AD203B41FA5}">
                      <a16:colId xmlns:a16="http://schemas.microsoft.com/office/drawing/2014/main" val="3979944534"/>
                    </a:ext>
                  </a:extLst>
                </a:gridCol>
                <a:gridCol w="4128076">
                  <a:extLst>
                    <a:ext uri="{9D8B030D-6E8A-4147-A177-3AD203B41FA5}">
                      <a16:colId xmlns:a16="http://schemas.microsoft.com/office/drawing/2014/main" val="3157823061"/>
                    </a:ext>
                  </a:extLst>
                </a:gridCol>
              </a:tblGrid>
              <a:tr h="98951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Rebsorte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Ökobetriebe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560053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Regent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</a:rPr>
                        <a:t>3 ha</a:t>
                      </a:r>
                      <a:endParaRPr lang="de-D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8578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/>
                        <a:t>Johanniter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63216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Souvignier</a:t>
                      </a:r>
                      <a:r>
                        <a:rPr lang="de-DE" baseline="0" dirty="0" smtClean="0"/>
                        <a:t> Gris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64277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/>
                        <a:t>Cabernet Blanc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40888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smtClean="0"/>
                        <a:t>Solaris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7544"/>
                  </a:ext>
                </a:extLst>
              </a:tr>
              <a:tr h="989511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Muscaris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0,5 ha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4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5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78172" y="5045948"/>
            <a:ext cx="15940585" cy="3980455"/>
          </a:xfrm>
        </p:spPr>
        <p:txBody>
          <a:bodyPr/>
          <a:lstStyle/>
          <a:p>
            <a:pPr lvl="0">
              <a:buClr>
                <a:srgbClr val="008444"/>
              </a:buClr>
            </a:pPr>
            <a:r>
              <a:rPr lang="de-DE" sz="4000" dirty="0" smtClean="0">
                <a:solidFill>
                  <a:srgbClr val="333333"/>
                </a:solidFill>
              </a:rPr>
              <a:t>38 ha </a:t>
            </a:r>
            <a:r>
              <a:rPr lang="de-DE" sz="4000" dirty="0" smtClean="0"/>
              <a:t>in konventionellen Betrieben</a:t>
            </a:r>
          </a:p>
          <a:p>
            <a:pPr>
              <a:buClr>
                <a:srgbClr val="008444"/>
              </a:buClr>
            </a:pPr>
            <a:r>
              <a:rPr lang="de-DE" sz="4000" dirty="0" smtClean="0">
                <a:solidFill>
                  <a:srgbClr val="333333"/>
                </a:solidFill>
              </a:rPr>
              <a:t>7 </a:t>
            </a:r>
            <a:r>
              <a:rPr lang="de-DE" sz="4000" dirty="0">
                <a:solidFill>
                  <a:srgbClr val="333333"/>
                </a:solidFill>
              </a:rPr>
              <a:t>ha </a:t>
            </a:r>
            <a:r>
              <a:rPr lang="de-DE" sz="4000" dirty="0" smtClean="0"/>
              <a:t>in Öko-Betrieben</a:t>
            </a:r>
            <a:endParaRPr lang="de-DE" sz="4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8172" y="2240861"/>
            <a:ext cx="15200763" cy="1785938"/>
          </a:xfrm>
        </p:spPr>
        <p:txBody>
          <a:bodyPr/>
          <a:lstStyle/>
          <a:p>
            <a:r>
              <a:rPr lang="de-DE" sz="4000" b="1" dirty="0" smtClean="0"/>
              <a:t>Fläche gesamt mit pilzwiderstandsfähigen </a:t>
            </a:r>
            <a:r>
              <a:rPr lang="de-DE" sz="4000" b="1" dirty="0"/>
              <a:t>Rebsorten (</a:t>
            </a:r>
            <a:r>
              <a:rPr lang="de-DE" sz="4000" b="1" dirty="0" smtClean="0"/>
              <a:t>PIWI)</a:t>
            </a:r>
            <a:br>
              <a:rPr lang="de-DE" sz="4000" b="1" dirty="0" smtClean="0"/>
            </a:br>
            <a:r>
              <a:rPr lang="de-DE" sz="4000" b="1" dirty="0" smtClean="0"/>
              <a:t>in Sachsen 2022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9002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3515" y="2191831"/>
            <a:ext cx="12971249" cy="1051091"/>
          </a:xfrm>
        </p:spPr>
        <p:txBody>
          <a:bodyPr/>
          <a:lstStyle/>
          <a:p>
            <a:pPr algn="ctr"/>
            <a:r>
              <a:rPr lang="de-DE" sz="6000" b="1" dirty="0" smtClean="0"/>
              <a:t>Deutschland</a:t>
            </a:r>
            <a:endParaRPr lang="de-DE" sz="60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61300" y="4093583"/>
            <a:ext cx="15940585" cy="3980455"/>
          </a:xfrm>
        </p:spPr>
        <p:txBody>
          <a:bodyPr/>
          <a:lstStyle/>
          <a:p>
            <a:pPr lvl="0">
              <a:buClr>
                <a:srgbClr val="008444"/>
              </a:buClr>
            </a:pPr>
            <a:r>
              <a:rPr lang="de-DE" sz="4000" dirty="0" smtClean="0">
                <a:solidFill>
                  <a:srgbClr val="333333"/>
                </a:solidFill>
              </a:rPr>
              <a:t>2021 in </a:t>
            </a:r>
            <a:r>
              <a:rPr lang="de-DE" sz="4000" dirty="0">
                <a:solidFill>
                  <a:srgbClr val="333333"/>
                </a:solidFill>
              </a:rPr>
              <a:t>Deutschland </a:t>
            </a:r>
            <a:r>
              <a:rPr lang="de-DE" sz="4000" dirty="0" smtClean="0">
                <a:solidFill>
                  <a:srgbClr val="333333"/>
                </a:solidFill>
              </a:rPr>
              <a:t>103.000 ha </a:t>
            </a:r>
            <a:r>
              <a:rPr lang="de-DE" sz="4000" dirty="0" err="1" smtClean="0">
                <a:solidFill>
                  <a:srgbClr val="333333"/>
                </a:solidFill>
              </a:rPr>
              <a:t>Gesamtrebfläche</a:t>
            </a:r>
            <a:endParaRPr lang="de-DE" sz="4000" dirty="0" smtClean="0">
              <a:solidFill>
                <a:srgbClr val="333333"/>
              </a:solidFill>
            </a:endParaRPr>
          </a:p>
          <a:p>
            <a:pPr lvl="0">
              <a:buClr>
                <a:srgbClr val="008444"/>
              </a:buClr>
            </a:pPr>
            <a:r>
              <a:rPr lang="de-DE" sz="4000" dirty="0" err="1">
                <a:solidFill>
                  <a:srgbClr val="333333"/>
                </a:solidFill>
              </a:rPr>
              <a:t>d</a:t>
            </a:r>
            <a:r>
              <a:rPr lang="de-DE" sz="4000" dirty="0" err="1" smtClean="0">
                <a:solidFill>
                  <a:srgbClr val="333333"/>
                </a:solidFill>
              </a:rPr>
              <a:t>av</a:t>
            </a:r>
            <a:r>
              <a:rPr lang="de-DE" sz="4000" dirty="0" smtClean="0">
                <a:solidFill>
                  <a:srgbClr val="333333"/>
                </a:solidFill>
              </a:rPr>
              <a:t>. 12.500 ha </a:t>
            </a:r>
            <a:r>
              <a:rPr lang="de-DE" sz="4000" dirty="0" smtClean="0">
                <a:solidFill>
                  <a:srgbClr val="333333"/>
                </a:solidFill>
              </a:rPr>
              <a:t>ökologisch </a:t>
            </a:r>
            <a:r>
              <a:rPr lang="de-DE" sz="4000" dirty="0">
                <a:solidFill>
                  <a:srgbClr val="333333"/>
                </a:solidFill>
              </a:rPr>
              <a:t>bewirtschaftet </a:t>
            </a:r>
          </a:p>
          <a:p>
            <a:pPr lvl="0">
              <a:buClr>
                <a:srgbClr val="008444"/>
              </a:buClr>
            </a:pPr>
            <a:r>
              <a:rPr lang="de-DE" sz="4000" dirty="0" err="1">
                <a:solidFill>
                  <a:srgbClr val="333333"/>
                </a:solidFill>
              </a:rPr>
              <a:t>Verfünffachung</a:t>
            </a:r>
            <a:r>
              <a:rPr lang="de-DE" sz="4000" dirty="0">
                <a:solidFill>
                  <a:srgbClr val="333333"/>
                </a:solidFill>
              </a:rPr>
              <a:t> der </a:t>
            </a:r>
            <a:r>
              <a:rPr lang="de-DE" sz="4000" dirty="0" smtClean="0">
                <a:solidFill>
                  <a:srgbClr val="333333"/>
                </a:solidFill>
              </a:rPr>
              <a:t>Öko-Rebfläche </a:t>
            </a:r>
            <a:r>
              <a:rPr lang="de-DE" sz="4000" dirty="0">
                <a:solidFill>
                  <a:srgbClr val="333333"/>
                </a:solidFill>
              </a:rPr>
              <a:t>seit 2004</a:t>
            </a:r>
          </a:p>
          <a:p>
            <a:pPr>
              <a:buClr>
                <a:srgbClr val="008444"/>
              </a:buClr>
            </a:pPr>
            <a:r>
              <a:rPr lang="de-DE" sz="4000" dirty="0">
                <a:solidFill>
                  <a:srgbClr val="333333"/>
                </a:solidFill>
              </a:rPr>
              <a:t>Anteil von </a:t>
            </a:r>
            <a:r>
              <a:rPr lang="de-DE" sz="4000" dirty="0" smtClean="0">
                <a:solidFill>
                  <a:srgbClr val="333333"/>
                </a:solidFill>
              </a:rPr>
              <a:t>12 </a:t>
            </a:r>
            <a:r>
              <a:rPr lang="de-DE" sz="4000" dirty="0">
                <a:solidFill>
                  <a:srgbClr val="333333"/>
                </a:solidFill>
              </a:rPr>
              <a:t>% </a:t>
            </a:r>
            <a:r>
              <a:rPr lang="de-DE" sz="4000" dirty="0" smtClean="0">
                <a:solidFill>
                  <a:srgbClr val="333333"/>
                </a:solidFill>
              </a:rPr>
              <a:t>der gesamten deutschen Rebfläche</a:t>
            </a:r>
            <a:r>
              <a:rPr lang="de-DE" sz="4000" dirty="0">
                <a:solidFill>
                  <a:srgbClr val="333333"/>
                </a:solidFill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8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76300" y="8984343"/>
            <a:ext cx="14485620" cy="4118882"/>
          </a:xfrm>
        </p:spPr>
        <p:txBody>
          <a:bodyPr/>
          <a:lstStyle/>
          <a:p>
            <a:r>
              <a:rPr lang="de-DE" sz="2400" dirty="0" smtClean="0"/>
              <a:t>Ökologisch bewirtschaftete Rebfläche entspricht 9,4 % der gesamten Südtiroler Weinbaufläche</a:t>
            </a:r>
            <a:endParaRPr lang="de-DE" sz="2400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108630"/>
              </p:ext>
            </p:extLst>
          </p:nvPr>
        </p:nvGraphicFramePr>
        <p:xfrm>
          <a:off x="1607820" y="657226"/>
          <a:ext cx="15446422" cy="884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4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1452" y="2303246"/>
            <a:ext cx="12971249" cy="1051091"/>
          </a:xfrm>
        </p:spPr>
        <p:txBody>
          <a:bodyPr/>
          <a:lstStyle/>
          <a:p>
            <a:r>
              <a:rPr lang="de-DE" sz="4000" b="1" dirty="0" smtClean="0"/>
              <a:t>Fazit:</a:t>
            </a:r>
            <a:endParaRPr lang="de-DE" sz="40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92080" y="4257356"/>
            <a:ext cx="13374806" cy="3980455"/>
          </a:xfrm>
        </p:spPr>
        <p:txBody>
          <a:bodyPr/>
          <a:lstStyle/>
          <a:p>
            <a:pPr lvl="0">
              <a:buClr>
                <a:srgbClr val="008444"/>
              </a:buClr>
            </a:pPr>
            <a:r>
              <a:rPr lang="de-DE" sz="4000" dirty="0" smtClean="0">
                <a:solidFill>
                  <a:srgbClr val="333333"/>
                </a:solidFill>
              </a:rPr>
              <a:t>Derzeit ökologischer </a:t>
            </a:r>
            <a:r>
              <a:rPr lang="de-DE" sz="4000" dirty="0">
                <a:solidFill>
                  <a:srgbClr val="333333"/>
                </a:solidFill>
              </a:rPr>
              <a:t>Weinbau </a:t>
            </a:r>
            <a:r>
              <a:rPr lang="de-DE" sz="4000" dirty="0" smtClean="0">
                <a:solidFill>
                  <a:srgbClr val="333333"/>
                </a:solidFill>
              </a:rPr>
              <a:t>in Sachsen im Vergleich zu Deutschland u. Südtirol gut aufgestellt.</a:t>
            </a:r>
          </a:p>
          <a:p>
            <a:pPr lvl="0">
              <a:buClr>
                <a:srgbClr val="008444"/>
              </a:buClr>
            </a:pPr>
            <a:r>
              <a:rPr lang="de-DE" sz="4000" dirty="0" smtClean="0">
                <a:solidFill>
                  <a:srgbClr val="333333"/>
                </a:solidFill>
              </a:rPr>
              <a:t>Zielstellung </a:t>
            </a:r>
            <a:r>
              <a:rPr lang="de-DE" sz="4000" dirty="0"/>
              <a:t>30 </a:t>
            </a:r>
            <a:r>
              <a:rPr lang="de-DE" sz="4000" dirty="0" smtClean="0"/>
              <a:t>% Öko-Landbau </a:t>
            </a:r>
            <a:r>
              <a:rPr lang="de-DE" sz="4000" dirty="0">
                <a:solidFill>
                  <a:srgbClr val="333333"/>
                </a:solidFill>
              </a:rPr>
              <a:t>bis </a:t>
            </a:r>
            <a:r>
              <a:rPr lang="de-DE" sz="4000" dirty="0" smtClean="0">
                <a:solidFill>
                  <a:srgbClr val="333333"/>
                </a:solidFill>
              </a:rPr>
              <a:t>2030 </a:t>
            </a:r>
            <a:r>
              <a:rPr lang="de-DE" sz="4000" dirty="0" smtClean="0"/>
              <a:t>(lt. Bundesregierung)</a:t>
            </a:r>
            <a:r>
              <a:rPr lang="de-DE" sz="4000" dirty="0">
                <a:solidFill>
                  <a:srgbClr val="333333"/>
                </a:solidFill>
              </a:rPr>
              <a:t> </a:t>
            </a:r>
            <a:r>
              <a:rPr lang="de-DE" sz="4000" dirty="0" smtClean="0"/>
              <a:t>≙ 165 ha Rebfläche bei angenommener </a:t>
            </a:r>
            <a:r>
              <a:rPr lang="de-DE" sz="4000" dirty="0" err="1" smtClean="0"/>
              <a:t>Gesamtrebfläche</a:t>
            </a:r>
            <a:r>
              <a:rPr lang="de-DE" sz="4000" dirty="0" smtClean="0"/>
              <a:t> ca. 550 ha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7539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0800" y="6810375"/>
            <a:ext cx="13309600" cy="1785938"/>
          </a:xfrm>
        </p:spPr>
        <p:txBody>
          <a:bodyPr/>
          <a:lstStyle/>
          <a:p>
            <a:pPr lvl="0" algn="ctr">
              <a:spcAft>
                <a:spcPts val="1350"/>
              </a:spcAft>
            </a:pPr>
            <a:r>
              <a:rPr lang="de-DE" sz="3600" b="1" dirty="0">
                <a:solidFill>
                  <a:schemeClr val="bg1"/>
                </a:solidFill>
              </a:rPr>
              <a:t>Vielen Dank für die Aufmerksamkeit!</a:t>
            </a:r>
            <a:r>
              <a:rPr lang="de-DE" sz="3600" dirty="0">
                <a:solidFill>
                  <a:schemeClr val="bg1"/>
                </a:solidFill>
              </a:rPr>
              <a:t/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4286" b="1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>Vielen Dank für die Aufmerksamkeit!</a:t>
            </a:r>
            <a:r>
              <a:rPr lang="de-DE" sz="4286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  <a:t/>
            </a:r>
            <a:br>
              <a:rPr lang="de-DE" sz="4286" kern="1200" dirty="0">
                <a:solidFill>
                  <a:srgbClr val="FFFFFF"/>
                </a:solidFill>
                <a:ea typeface="ＭＳ Ｐゴシック" panose="020B0600070205080204" pitchFamily="34" charset="-128"/>
                <a:cs typeface="+mn-cs"/>
              </a:rPr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31477" y="7145382"/>
            <a:ext cx="10028245" cy="1306286"/>
          </a:xfrm>
        </p:spPr>
        <p:txBody>
          <a:bodyPr/>
          <a:lstStyle/>
          <a:p>
            <a:endParaRPr lang="de-D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bg1"/>
                </a:solidFill>
              </a:rPr>
              <a:t>Vielen </a:t>
            </a:r>
            <a:r>
              <a:rPr lang="de-DE" b="1" dirty="0">
                <a:solidFill>
                  <a:schemeClr val="bg1"/>
                </a:solidFill>
              </a:rPr>
              <a:t>Dank für die Aufmerksamkeit</a:t>
            </a:r>
            <a:r>
              <a:rPr lang="de-DE" b="1" dirty="0" smtClean="0">
                <a:solidFill>
                  <a:schemeClr val="bg1"/>
                </a:solidFill>
              </a:rPr>
              <a:t>!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65" y="1490274"/>
            <a:ext cx="10782665" cy="808699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625665" y="5118274"/>
            <a:ext cx="10870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4800" b="1" dirty="0">
                <a:solidFill>
                  <a:schemeClr val="accent3"/>
                </a:solidFill>
              </a:rPr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1726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 descr="ein Link auf www.link.de" title="Link zu www.link.de"/>
          <p:cNvSpPr>
            <a:spLocks noGrp="1" noChangeArrowheads="1"/>
          </p:cNvSpPr>
          <p:nvPr>
            <p:ph type="body" idx="1"/>
          </p:nvPr>
        </p:nvSpPr>
        <p:spPr>
          <a:xfrm>
            <a:off x="658813" y="3123557"/>
            <a:ext cx="16980793" cy="4985980"/>
          </a:xfrm>
        </p:spPr>
        <p:txBody>
          <a:bodyPr wrap="square">
            <a:spAutoFit/>
          </a:bodyPr>
          <a:lstStyle/>
          <a:p>
            <a:pPr lvl="0"/>
            <a:r>
              <a:rPr lang="de-DE" sz="3600" dirty="0"/>
              <a:t>Seit 1991 ist, mit dem Erlass der EU-Öko-Verordnung 2092/1991, die ökologische/biologische </a:t>
            </a:r>
            <a:r>
              <a:rPr lang="de-DE" sz="3600" dirty="0" smtClean="0"/>
              <a:t>Wirtschaftsweise </a:t>
            </a:r>
            <a:r>
              <a:rPr lang="de-DE" sz="3600" dirty="0"/>
              <a:t>im Weinbau und in der Landwirtschaft, sowie die Kennzeichnung der landwirtschaftlichen Erzeugnisse geregelt</a:t>
            </a:r>
            <a:r>
              <a:rPr lang="de-DE" sz="3600" dirty="0" smtClean="0"/>
              <a:t>.</a:t>
            </a:r>
          </a:p>
          <a:p>
            <a:pPr lvl="0"/>
            <a:r>
              <a:rPr lang="de-DE" sz="3600" dirty="0"/>
              <a:t>Es wurden neben der Verwendung von </a:t>
            </a:r>
            <a:r>
              <a:rPr lang="de-DE" sz="3600" dirty="0" smtClean="0"/>
              <a:t>Pflanzenschutz- </a:t>
            </a:r>
            <a:r>
              <a:rPr lang="de-DE" sz="3600" dirty="0"/>
              <a:t>und Düngemitteln auch die </a:t>
            </a:r>
            <a:r>
              <a:rPr lang="de-DE" sz="3600" dirty="0" smtClean="0"/>
              <a:t>Kontrollen festgelegt.</a:t>
            </a:r>
          </a:p>
          <a:p>
            <a:pPr lvl="0"/>
            <a:r>
              <a:rPr lang="de-DE" sz="3600" dirty="0"/>
              <a:t>Seit 2009 gelten die Regelungen der EU-VO 834/2007, und der dazu gehörigen </a:t>
            </a:r>
            <a:r>
              <a:rPr lang="de-DE" sz="3600" dirty="0" smtClean="0"/>
              <a:t>Durchführungsverordnung</a:t>
            </a:r>
            <a:r>
              <a:rPr lang="de-DE" sz="3600" dirty="0"/>
              <a:t>, EU-VO 889/2007. </a:t>
            </a:r>
            <a:endParaRPr lang="de-DE" sz="3600" dirty="0" smtClean="0"/>
          </a:p>
        </p:txBody>
      </p:sp>
      <p:sp>
        <p:nvSpPr>
          <p:cNvPr id="4098" name="Rectangle 62"/>
          <p:cNvSpPr>
            <a:spLocks noGrp="1" noChangeArrowheads="1"/>
          </p:cNvSpPr>
          <p:nvPr>
            <p:ph type="title" idx="4294967295"/>
          </p:nvPr>
        </p:nvSpPr>
        <p:spPr>
          <a:xfrm>
            <a:off x="658813" y="1612556"/>
            <a:ext cx="10960100" cy="615553"/>
          </a:xfrm>
        </p:spPr>
        <p:txBody>
          <a:bodyPr anchor="t" anchorCtr="0">
            <a:noAutofit/>
          </a:bodyPr>
          <a:lstStyle/>
          <a:p>
            <a:r>
              <a:rPr lang="de-DE" sz="4000" b="1" dirty="0" smtClean="0"/>
              <a:t>Gesetzliche Grundlagen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715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 descr="ein Link auf www.link.de" title="Link zu www.link.de"/>
          <p:cNvSpPr>
            <a:spLocks noGrp="1" noChangeArrowheads="1"/>
          </p:cNvSpPr>
          <p:nvPr>
            <p:ph type="body" idx="1"/>
          </p:nvPr>
        </p:nvSpPr>
        <p:spPr>
          <a:xfrm>
            <a:off x="563279" y="2956310"/>
            <a:ext cx="16980793" cy="4985980"/>
          </a:xfrm>
        </p:spPr>
        <p:txBody>
          <a:bodyPr wrap="square">
            <a:spAutoFit/>
          </a:bodyPr>
          <a:lstStyle/>
          <a:p>
            <a:pPr lvl="0"/>
            <a:r>
              <a:rPr lang="de-DE" sz="3600" dirty="0" smtClean="0"/>
              <a:t>Seit </a:t>
            </a:r>
            <a:r>
              <a:rPr lang="de-DE" sz="3600" dirty="0"/>
              <a:t>dem 9. März 2012 ist auch die Weinbereitung in der EU-VO 203/2012 beschrieben worden. Seit diesem Zeitpunkt darf auch </a:t>
            </a:r>
            <a:r>
              <a:rPr lang="de-DE" sz="3600" dirty="0" err="1"/>
              <a:t>Biowein</a:t>
            </a:r>
            <a:r>
              <a:rPr lang="de-DE" sz="3600" dirty="0"/>
              <a:t> als solcher auf dem Etikett deklariert werden</a:t>
            </a:r>
            <a:r>
              <a:rPr lang="de-DE" sz="3600" dirty="0" smtClean="0"/>
              <a:t>.</a:t>
            </a:r>
          </a:p>
          <a:p>
            <a:pPr lvl="0"/>
            <a:r>
              <a:rPr lang="de-DE" sz="3600" dirty="0"/>
              <a:t>In der Durchführungsverordnung EU-VO 2021/1165 Anhang V Teil D sind nun weitere </a:t>
            </a:r>
            <a:r>
              <a:rPr lang="de-DE" sz="3600" dirty="0" err="1"/>
              <a:t>oenologische</a:t>
            </a:r>
            <a:r>
              <a:rPr lang="de-DE" sz="3600" dirty="0"/>
              <a:t> Behandlungsmittel aufgenommen. </a:t>
            </a:r>
            <a:endParaRPr lang="de-DE" sz="3600" dirty="0" smtClean="0"/>
          </a:p>
          <a:p>
            <a:pPr lvl="0"/>
            <a:r>
              <a:rPr lang="de-DE" sz="3600" dirty="0" smtClean="0"/>
              <a:t>Die </a:t>
            </a:r>
            <a:r>
              <a:rPr lang="de-DE" sz="3600" dirty="0"/>
              <a:t>„neue“ EU-Öko-Verordnung 2018/848 hebt seit </a:t>
            </a:r>
            <a:r>
              <a:rPr lang="de-DE" sz="3600" dirty="0" smtClean="0"/>
              <a:t>Januar 2022 </a:t>
            </a:r>
            <a:r>
              <a:rPr lang="de-DE" sz="3600" dirty="0"/>
              <a:t>die „alte“ EU-Öko-Verordnung </a:t>
            </a:r>
            <a:r>
              <a:rPr lang="de-DE" sz="3600" dirty="0" smtClean="0"/>
              <a:t>834/2007 auf.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512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6300" y="923729"/>
            <a:ext cx="13309600" cy="1785938"/>
          </a:xfrm>
        </p:spPr>
        <p:txBody>
          <a:bodyPr/>
          <a:lstStyle/>
          <a:p>
            <a:r>
              <a:rPr lang="de-DE" b="1" dirty="0"/>
              <a:t>Verzeichnis der in Sachsen zugelassenen privaten Öko-Kontrollstellen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76300" y="3028599"/>
            <a:ext cx="8115300" cy="6434417"/>
          </a:xfrm>
        </p:spPr>
        <p:txBody>
          <a:bodyPr/>
          <a:lstStyle/>
          <a:p>
            <a:pPr lvl="0"/>
            <a:r>
              <a:rPr lang="de-DE" sz="2800" dirty="0" err="1"/>
              <a:t>Kiwa</a:t>
            </a:r>
            <a:r>
              <a:rPr lang="de-DE" sz="2800" dirty="0"/>
              <a:t> BCS Öko-Garantie GmbH</a:t>
            </a:r>
          </a:p>
          <a:p>
            <a:pPr lvl="0"/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Lacon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  <a:p>
            <a:pPr lvl="0"/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Ecocert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IMO GmbH</a:t>
            </a:r>
          </a:p>
          <a:p>
            <a:r>
              <a:rPr lang="de-DE" sz="2800" dirty="0"/>
              <a:t>ABCERT AG - Kontrollstelle für ökologisch erzeugte Lebensmittel</a:t>
            </a:r>
          </a:p>
          <a:p>
            <a:r>
              <a:rPr lang="de-DE" sz="2800" dirty="0"/>
              <a:t>Grünstempel ® - Ökoprüfstelle e. V. - EU-Kontrollstelle für ökologische Erzeugung und Verarbeitung landwirtschaftlicher Produkte</a:t>
            </a:r>
          </a:p>
          <a:p>
            <a:pPr lvl="0"/>
            <a:r>
              <a:rPr lang="de-DE" sz="2800" dirty="0"/>
              <a:t>Kontrollgesellschaft Ökologischer Landbau </a:t>
            </a:r>
            <a:r>
              <a:rPr lang="de-DE" sz="2800" dirty="0" smtClean="0"/>
              <a:t>mbH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310048" y="3031365"/>
            <a:ext cx="8115300" cy="6587177"/>
          </a:xfrm>
        </p:spPr>
        <p:txBody>
          <a:bodyPr/>
          <a:lstStyle/>
          <a:p>
            <a:pPr lvl="0"/>
            <a:r>
              <a:rPr lang="de-DE" sz="2800" dirty="0"/>
              <a:t>Fachgesellschaft ÖKO-Kontrolle mbH</a:t>
            </a:r>
          </a:p>
          <a:p>
            <a:pPr lvl="0"/>
            <a:r>
              <a:rPr lang="de-DE" sz="2800" dirty="0" err="1"/>
              <a:t>ÖkoP</a:t>
            </a:r>
            <a:r>
              <a:rPr lang="de-DE" sz="2800" dirty="0"/>
              <a:t> </a:t>
            </a:r>
            <a:r>
              <a:rPr lang="de-DE" sz="2800" dirty="0" err="1"/>
              <a:t>Zertifizierungs</a:t>
            </a:r>
            <a:r>
              <a:rPr lang="de-DE" sz="2800" dirty="0"/>
              <a:t> GmbH</a:t>
            </a:r>
          </a:p>
          <a:p>
            <a:pPr lvl="0"/>
            <a:r>
              <a:rPr lang="de-DE" sz="2800" dirty="0" err="1"/>
              <a:t>GfRS</a:t>
            </a:r>
            <a:r>
              <a:rPr lang="de-DE" sz="2800" dirty="0"/>
              <a:t> Gesellschaft für Ressourcenschutz mbH</a:t>
            </a:r>
          </a:p>
          <a:p>
            <a:pPr lvl="0"/>
            <a:r>
              <a:rPr lang="de-DE" sz="2800" dirty="0"/>
              <a:t>ARS PROBATA GmbH</a:t>
            </a:r>
          </a:p>
          <a:p>
            <a:pPr lvl="0"/>
            <a:r>
              <a:rPr lang="de-DE" sz="2800" dirty="0"/>
              <a:t>QAL Gesellschaft für Qualitätssicherung in der Agrar- und Lebensmittelwirtschaft mbH</a:t>
            </a:r>
          </a:p>
          <a:p>
            <a:r>
              <a:rPr lang="de-DE" sz="2800" dirty="0" err="1"/>
              <a:t>Controll</a:t>
            </a:r>
            <a:r>
              <a:rPr lang="de-DE" sz="2800" dirty="0"/>
              <a:t> Union </a:t>
            </a:r>
            <a:r>
              <a:rPr lang="de-DE" sz="2800" dirty="0" err="1"/>
              <a:t>Certifications</a:t>
            </a:r>
            <a:r>
              <a:rPr lang="de-DE" sz="2800" dirty="0"/>
              <a:t> Germany GmbH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 descr="ein Link auf www.link.de" title="Link zu www.link.de"/>
          <p:cNvSpPr>
            <a:spLocks noGrp="1" noChangeArrowheads="1"/>
          </p:cNvSpPr>
          <p:nvPr>
            <p:ph type="body" idx="1"/>
          </p:nvPr>
        </p:nvSpPr>
        <p:spPr>
          <a:xfrm>
            <a:off x="1473460" y="3789815"/>
            <a:ext cx="15368124" cy="4985980"/>
          </a:xfrm>
        </p:spPr>
        <p:txBody>
          <a:bodyPr wrap="square">
            <a:spAutoFit/>
          </a:bodyPr>
          <a:lstStyle/>
          <a:p>
            <a:pPr lvl="0">
              <a:buClr>
                <a:srgbClr val="008444"/>
              </a:buClr>
            </a:pPr>
            <a:r>
              <a:rPr lang="de-DE" sz="3600" dirty="0" err="1" smtClean="0">
                <a:solidFill>
                  <a:srgbClr val="333333"/>
                </a:solidFill>
              </a:rPr>
              <a:t>Ecovin</a:t>
            </a:r>
            <a:endParaRPr lang="de-DE" sz="3600" dirty="0"/>
          </a:p>
          <a:p>
            <a:pPr lvl="0"/>
            <a:r>
              <a:rPr lang="de-DE" sz="3600" dirty="0"/>
              <a:t>Bioland</a:t>
            </a:r>
          </a:p>
          <a:p>
            <a:r>
              <a:rPr lang="de-DE" sz="3600" dirty="0" smtClean="0"/>
              <a:t>Demeter </a:t>
            </a:r>
          </a:p>
          <a:p>
            <a:r>
              <a:rPr lang="de-DE" sz="3600" dirty="0"/>
              <a:t>Naturland </a:t>
            </a:r>
            <a:endParaRPr lang="de-DE" sz="3600" dirty="0" smtClean="0"/>
          </a:p>
          <a:p>
            <a:r>
              <a:rPr lang="de-DE" sz="3600" dirty="0" smtClean="0"/>
              <a:t>GÄA</a:t>
            </a:r>
            <a:endParaRPr lang="de-DE" sz="3600" dirty="0"/>
          </a:p>
        </p:txBody>
      </p:sp>
      <p:sp>
        <p:nvSpPr>
          <p:cNvPr id="4098" name="Rectangle 62"/>
          <p:cNvSpPr>
            <a:spLocks noGrp="1" noChangeArrowheads="1"/>
          </p:cNvSpPr>
          <p:nvPr>
            <p:ph type="title" idx="4294967295"/>
          </p:nvPr>
        </p:nvSpPr>
        <p:spPr>
          <a:xfrm>
            <a:off x="1473460" y="2321903"/>
            <a:ext cx="14490698" cy="1291759"/>
          </a:xfrm>
        </p:spPr>
        <p:txBody>
          <a:bodyPr anchor="t" anchorCtr="0">
            <a:noAutofit/>
          </a:bodyPr>
          <a:lstStyle/>
          <a:p>
            <a:r>
              <a:rPr lang="de-DE" b="1" dirty="0" smtClean="0"/>
              <a:t>Möglichkeit der Mitgliedschaft in einem Verband -  </a:t>
            </a:r>
            <a:r>
              <a:rPr lang="de-DE" b="1" dirty="0"/>
              <a:t>B</a:t>
            </a:r>
            <a:r>
              <a:rPr lang="de-DE" b="1" dirty="0" smtClean="0"/>
              <a:t>eispiele</a:t>
            </a:r>
            <a:r>
              <a:rPr lang="de-DE" dirty="0"/>
              <a:t/>
            </a:r>
            <a:br>
              <a:rPr lang="de-DE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819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 descr="ein Link auf www.link.de" title="Link zu www.link.de"/>
          <p:cNvSpPr>
            <a:spLocks noGrp="1" noChangeArrowheads="1"/>
          </p:cNvSpPr>
          <p:nvPr>
            <p:ph type="body" idx="1"/>
          </p:nvPr>
        </p:nvSpPr>
        <p:spPr>
          <a:xfrm>
            <a:off x="563280" y="3304726"/>
            <a:ext cx="16482030" cy="7879080"/>
          </a:xfrm>
        </p:spPr>
        <p:txBody>
          <a:bodyPr wrap="square">
            <a:spAutoFit/>
          </a:bodyPr>
          <a:lstStyle/>
          <a:p>
            <a:pPr lvl="0"/>
            <a:r>
              <a:rPr lang="de-DE" sz="3200" dirty="0" smtClean="0"/>
              <a:t>Als </a:t>
            </a:r>
            <a:r>
              <a:rPr lang="de-DE" sz="3200" dirty="0"/>
              <a:t>Umstellungsphase wird der Prozess der Einführung des ökologischen Weinbaus auf dem Betrieb, nach einem vom ECOVIN anerkannten Plan, bezeichnet</a:t>
            </a:r>
            <a:r>
              <a:rPr lang="de-DE" sz="3200" dirty="0" smtClean="0"/>
              <a:t>.</a:t>
            </a:r>
          </a:p>
          <a:p>
            <a:r>
              <a:rPr lang="de-DE" sz="3200" dirty="0" smtClean="0"/>
              <a:t>Umstellungsplan beinhaltet Vorschläge für</a:t>
            </a:r>
            <a:r>
              <a:rPr lang="de-DE" sz="3200" dirty="0"/>
              <a:t>:</a:t>
            </a:r>
          </a:p>
          <a:p>
            <a:pPr marL="1088270" lvl="1" indent="-285750">
              <a:buFont typeface="Wingdings" panose="05000000000000000000" pitchFamily="2" charset="2"/>
              <a:buChar char="§"/>
            </a:pPr>
            <a:r>
              <a:rPr lang="de-DE" sz="3200" dirty="0"/>
              <a:t>eine die Bodenfruchtbarkeit aufbauende Bodenpflege (Begrünungsmanagement) </a:t>
            </a:r>
          </a:p>
          <a:p>
            <a:pPr marL="1088270" lvl="1" indent="-285750">
              <a:buFont typeface="Wingdings" panose="05000000000000000000" pitchFamily="2" charset="2"/>
              <a:buChar char="§"/>
            </a:pPr>
            <a:r>
              <a:rPr lang="de-DE" sz="3200" dirty="0"/>
              <a:t>einen auf den Standort abgestimmten Pflanzenpflegeplan </a:t>
            </a:r>
          </a:p>
          <a:p>
            <a:pPr marL="1081088" lvl="2" indent="-266700">
              <a:buFont typeface="Wingdings" panose="05000000000000000000" pitchFamily="2" charset="2"/>
              <a:buChar char="§"/>
            </a:pPr>
            <a:r>
              <a:rPr lang="de-DE" sz="3200" dirty="0"/>
              <a:t>Die Teilnahme an „Einführungskurs zum ökologischen Weinbau“ im Laufe der Umstellungszeit ist verpflichtend, ebenso Fortbildungsveranstaltung innerhalb von 5 Jahren. </a:t>
            </a:r>
          </a:p>
          <a:p>
            <a:pPr lvl="0"/>
            <a:endParaRPr lang="de-DE" sz="3200" dirty="0" smtClean="0"/>
          </a:p>
          <a:p>
            <a:endParaRPr lang="de-DE" sz="3200" dirty="0" smtClean="0"/>
          </a:p>
        </p:txBody>
      </p:sp>
      <p:sp>
        <p:nvSpPr>
          <p:cNvPr id="4098" name="Rectangle 62"/>
          <p:cNvSpPr>
            <a:spLocks noGrp="1" noChangeArrowheads="1"/>
          </p:cNvSpPr>
          <p:nvPr>
            <p:ph type="title" idx="4294967295"/>
          </p:nvPr>
        </p:nvSpPr>
        <p:spPr>
          <a:xfrm>
            <a:off x="658814" y="1571028"/>
            <a:ext cx="11946844" cy="1291759"/>
          </a:xfrm>
        </p:spPr>
        <p:txBody>
          <a:bodyPr anchor="t" anchorCtr="0">
            <a:noAutofit/>
          </a:bodyPr>
          <a:lstStyle/>
          <a:p>
            <a:r>
              <a:rPr lang="de-DE" sz="4000" b="1" dirty="0"/>
              <a:t>Umstellung auf </a:t>
            </a:r>
            <a:r>
              <a:rPr lang="de-DE" sz="4000" b="1" dirty="0" smtClean="0"/>
              <a:t>ökologischen </a:t>
            </a:r>
            <a:r>
              <a:rPr lang="de-DE" sz="4000" b="1" dirty="0"/>
              <a:t>Weinbau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(</a:t>
            </a:r>
            <a:r>
              <a:rPr lang="de-DE" sz="4000" b="1" dirty="0"/>
              <a:t>am Bsp. </a:t>
            </a:r>
            <a:r>
              <a:rPr lang="de-DE" sz="4000" b="1" dirty="0" err="1"/>
              <a:t>Ecovin</a:t>
            </a:r>
            <a:r>
              <a:rPr lang="de-DE" sz="4000" b="1" dirty="0"/>
              <a:t>)</a:t>
            </a:r>
            <a:br>
              <a:rPr lang="de-DE" sz="4000" b="1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756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 descr="ein Link auf www.link.de" title="Link zu www.link.de"/>
          <p:cNvSpPr>
            <a:spLocks noGrp="1" noChangeArrowheads="1"/>
          </p:cNvSpPr>
          <p:nvPr>
            <p:ph type="body" idx="1"/>
          </p:nvPr>
        </p:nvSpPr>
        <p:spPr>
          <a:xfrm>
            <a:off x="870727" y="2819860"/>
            <a:ext cx="16482030" cy="4431983"/>
          </a:xfrm>
        </p:spPr>
        <p:txBody>
          <a:bodyPr wrap="square">
            <a:spAutoFit/>
          </a:bodyPr>
          <a:lstStyle/>
          <a:p>
            <a:r>
              <a:rPr lang="de-DE" sz="3200" dirty="0"/>
              <a:t>Dauer Umstellungszeit = mindestens 36 Monate ab Umstellungsbeginn. 12 Monate nach Umstellungsbeginn ist ein Hinweis auf die Umstellung möglich</a:t>
            </a:r>
            <a:r>
              <a:rPr lang="de-DE" sz="3200" dirty="0" smtClean="0"/>
              <a:t>.</a:t>
            </a:r>
          </a:p>
          <a:p>
            <a:endParaRPr lang="de-DE" sz="800" dirty="0"/>
          </a:p>
          <a:p>
            <a:r>
              <a:rPr lang="de-DE" sz="3200" dirty="0"/>
              <a:t>Über die Dauer und Zumutbarkeit der gesamten Umstellung entscheiden die Anerkennungskommission und der geschäftsführende </a:t>
            </a:r>
            <a:r>
              <a:rPr lang="de-DE" sz="3200" dirty="0" smtClean="0"/>
              <a:t>Vorstand.</a:t>
            </a:r>
          </a:p>
          <a:p>
            <a:endParaRPr lang="de-DE" sz="800" dirty="0" smtClean="0"/>
          </a:p>
          <a:p>
            <a:r>
              <a:rPr lang="de-DE" sz="3200" dirty="0" smtClean="0"/>
              <a:t>In </a:t>
            </a:r>
            <a:r>
              <a:rPr lang="de-DE" sz="3200" dirty="0"/>
              <a:t>einer festgelegten Zeit (max. 5 Jahre) muss der gesamte Betrieb auf die ökologische Wirtschaftsweise – nach dieser ECOVIN Richtlinie – umgestellt werden</a:t>
            </a:r>
            <a:r>
              <a:rPr lang="de-DE" sz="3200" dirty="0" smtClean="0"/>
              <a:t>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305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6300" y="-190673"/>
            <a:ext cx="13309600" cy="1785938"/>
          </a:xfrm>
        </p:spPr>
        <p:txBody>
          <a:bodyPr/>
          <a:lstStyle/>
          <a:p>
            <a:r>
              <a:rPr lang="de-DE" sz="4800" b="1" dirty="0" smtClean="0"/>
              <a:t>Weinanbaugebiet Sachsen 2022</a:t>
            </a:r>
            <a:endParaRPr lang="de-DE" sz="4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6300" y="1729047"/>
            <a:ext cx="16535400" cy="7614979"/>
          </a:xfrm>
        </p:spPr>
        <p:txBody>
          <a:bodyPr/>
          <a:lstStyle/>
          <a:p>
            <a:r>
              <a:rPr lang="de-DE" sz="2700" dirty="0" smtClean="0"/>
              <a:t>1.463 Winzer, davon 6 Ökobetriebe</a:t>
            </a:r>
          </a:p>
          <a:p>
            <a:r>
              <a:rPr lang="de-DE" sz="2700" dirty="0" smtClean="0"/>
              <a:t>535 ha bestockte Rebfläche, davon 96 ha ökologisch bewirtschaftet ≙ ca. 18%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73710"/>
              </p:ext>
            </p:extLst>
          </p:nvPr>
        </p:nvGraphicFramePr>
        <p:xfrm>
          <a:off x="1012441" y="3006080"/>
          <a:ext cx="15912271" cy="6623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2647">
                  <a:extLst>
                    <a:ext uri="{9D8B030D-6E8A-4147-A177-3AD203B41FA5}">
                      <a16:colId xmlns:a16="http://schemas.microsoft.com/office/drawing/2014/main" val="2908441395"/>
                    </a:ext>
                  </a:extLst>
                </a:gridCol>
                <a:gridCol w="914920">
                  <a:extLst>
                    <a:ext uri="{9D8B030D-6E8A-4147-A177-3AD203B41FA5}">
                      <a16:colId xmlns:a16="http://schemas.microsoft.com/office/drawing/2014/main" val="2083986611"/>
                    </a:ext>
                  </a:extLst>
                </a:gridCol>
                <a:gridCol w="3244914">
                  <a:extLst>
                    <a:ext uri="{9D8B030D-6E8A-4147-A177-3AD203B41FA5}">
                      <a16:colId xmlns:a16="http://schemas.microsoft.com/office/drawing/2014/main" val="2643729548"/>
                    </a:ext>
                  </a:extLst>
                </a:gridCol>
                <a:gridCol w="3049790">
                  <a:extLst>
                    <a:ext uri="{9D8B030D-6E8A-4147-A177-3AD203B41FA5}">
                      <a16:colId xmlns:a16="http://schemas.microsoft.com/office/drawing/2014/main" val="2032141497"/>
                    </a:ext>
                  </a:extLst>
                </a:gridCol>
              </a:tblGrid>
              <a:tr h="4686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2022</a:t>
                      </a:r>
                      <a:endParaRPr lang="de-D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95137"/>
                  </a:ext>
                </a:extLst>
              </a:tr>
              <a:tr h="868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konventionelle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Wirtschaftsweise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ökologische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Wirtschaftsweise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extLst>
                  <a:ext uri="{0D108BD9-81ED-4DB2-BD59-A6C34878D82A}">
                    <a16:rowId xmlns:a16="http://schemas.microsoft.com/office/drawing/2014/main" val="4234701067"/>
                  </a:ext>
                </a:extLst>
              </a:tr>
              <a:tr h="868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Anzahl Weinbaubetriebe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mit ≤ 0,3 ha Fläche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Anz.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1.343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extLst>
                  <a:ext uri="{0D108BD9-81ED-4DB2-BD59-A6C34878D82A}">
                    <a16:rowId xmlns:a16="http://schemas.microsoft.com/office/drawing/2014/main" val="2331713734"/>
                  </a:ext>
                </a:extLst>
              </a:tr>
              <a:tr h="868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Anzahl Weinbaubetriebe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mit &gt; 0,3 bis 3 ha Fläche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Anz.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91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extLst>
                  <a:ext uri="{0D108BD9-81ED-4DB2-BD59-A6C34878D82A}">
                    <a16:rowId xmlns:a16="http://schemas.microsoft.com/office/drawing/2014/main" val="1717328699"/>
                  </a:ext>
                </a:extLst>
              </a:tr>
              <a:tr h="868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Anzahl Weinbaubetriebe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mit &gt; 3 ha Fläche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Anz.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23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4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extLst>
                  <a:ext uri="{0D108BD9-81ED-4DB2-BD59-A6C34878D82A}">
                    <a16:rowId xmlns:a16="http://schemas.microsoft.com/office/drawing/2014/main" val="211900440"/>
                  </a:ext>
                </a:extLst>
              </a:tr>
              <a:tr h="868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Gesamtfläche Weinbaubetriebe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mit ≤ 0,3 ha Fläche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ha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 smtClean="0">
                          <a:effectLst/>
                        </a:rPr>
                        <a:t>68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0,01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extLst>
                  <a:ext uri="{0D108BD9-81ED-4DB2-BD59-A6C34878D82A}">
                    <a16:rowId xmlns:a16="http://schemas.microsoft.com/office/drawing/2014/main" val="3753627542"/>
                  </a:ext>
                </a:extLst>
              </a:tr>
              <a:tr h="868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Gesamtfläche Weinbaubetriebe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mit &gt; 0,3 bis 3 ha Fläche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ha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 smtClean="0">
                          <a:effectLst/>
                        </a:rPr>
                        <a:t>70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 smtClean="0">
                          <a:effectLst/>
                        </a:rPr>
                        <a:t>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extLst>
                  <a:ext uri="{0D108BD9-81ED-4DB2-BD59-A6C34878D82A}">
                    <a16:rowId xmlns:a16="http://schemas.microsoft.com/office/drawing/2014/main" val="3876586032"/>
                  </a:ext>
                </a:extLst>
              </a:tr>
              <a:tr h="8680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Gesamtfläche Weinbaubetriebe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mit &gt; 3 ha Fläche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ha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 smtClean="0">
                          <a:effectLst/>
                        </a:rPr>
                        <a:t>300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 smtClean="0">
                          <a:effectLst/>
                        </a:rPr>
                        <a:t>93</a:t>
                      </a:r>
                      <a:endParaRPr lang="de-DE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5" marR="41255" marT="0" marB="0"/>
                </a:tc>
                <a:extLst>
                  <a:ext uri="{0D108BD9-81ED-4DB2-BD59-A6C34878D82A}">
                    <a16:rowId xmlns:a16="http://schemas.microsoft.com/office/drawing/2014/main" val="3623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3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504" y="397918"/>
            <a:ext cx="13309600" cy="1785938"/>
          </a:xfrm>
        </p:spPr>
        <p:txBody>
          <a:bodyPr/>
          <a:lstStyle/>
          <a:p>
            <a:pPr algn="ctr"/>
            <a:r>
              <a:rPr lang="de-DE" sz="5400" b="1" dirty="0"/>
              <a:t>Weinerzeugung 2022</a:t>
            </a:r>
            <a:r>
              <a:rPr lang="de-DE" sz="4000" b="1" dirty="0"/>
              <a:t/>
            </a:r>
            <a:br>
              <a:rPr lang="de-DE" sz="4000" b="1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76300" y="8871044"/>
            <a:ext cx="15910446" cy="627798"/>
          </a:xfrm>
        </p:spPr>
        <p:txBody>
          <a:bodyPr/>
          <a:lstStyle/>
          <a:p>
            <a:r>
              <a:rPr lang="de-DE" sz="2400" dirty="0">
                <a:solidFill>
                  <a:srgbClr val="333333"/>
                </a:solidFill>
              </a:rPr>
              <a:t>Ökologisch erzeugte Erntemenge entspricht 16,9 % der Gesamterntemenge</a:t>
            </a:r>
          </a:p>
          <a:p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818936"/>
              </p:ext>
            </p:extLst>
          </p:nvPr>
        </p:nvGraphicFramePr>
        <p:xfrm>
          <a:off x="3193576" y="1446663"/>
          <a:ext cx="11409528" cy="742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4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Benutzerdefiniert 3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008444"/>
      </a:hlink>
      <a:folHlink>
        <a:srgbClr val="7FB3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Benutzerdefiniert</PresentationFormat>
  <Paragraphs>212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Unicode MS</vt:lpstr>
      <vt:lpstr>Calibri</vt:lpstr>
      <vt:lpstr>Times New Roman</vt:lpstr>
      <vt:lpstr>Wingdings</vt:lpstr>
      <vt:lpstr>2_Folienmaster</vt:lpstr>
      <vt:lpstr>Zahlen und Fakten zum Ökoweinbau in Sachsen</vt:lpstr>
      <vt:lpstr>Gesetzliche Grundlagen</vt:lpstr>
      <vt:lpstr>PowerPoint-Präsentation</vt:lpstr>
      <vt:lpstr>Verzeichnis der in Sachsen zugelassenen privaten Öko-Kontrollstellen</vt:lpstr>
      <vt:lpstr>Möglichkeit der Mitgliedschaft in einem Verband -  Beispiele </vt:lpstr>
      <vt:lpstr>Umstellung auf ökologischen Weinbau  (am Bsp. Ecovin) </vt:lpstr>
      <vt:lpstr>PowerPoint-Präsentation</vt:lpstr>
      <vt:lpstr>Weinanbaugebiet Sachsen 2022</vt:lpstr>
      <vt:lpstr>Weinerzeugung 2022 </vt:lpstr>
      <vt:lpstr>PowerPoint-Präsentation</vt:lpstr>
      <vt:lpstr>Rebsortenspiegel Sachsen 2022 </vt:lpstr>
      <vt:lpstr>Anbauflächen von PIWI Rebsorten Deutschland 2021 </vt:lpstr>
      <vt:lpstr>Anbauflächen von PIWI Rebsorten Sachsen 2022 </vt:lpstr>
      <vt:lpstr>Fläche gesamt mit pilzwiderstandsfähigen Rebsorten (PIWI) in Sachsen 2022</vt:lpstr>
      <vt:lpstr>Deutschland</vt:lpstr>
      <vt:lpstr>PowerPoint-Präsentation</vt:lpstr>
      <vt:lpstr>Fazit:</vt:lpstr>
      <vt:lpstr>Vielen Dank für die Aufmerksamkeit! Vielen Dank für die Aufmerksamkeit!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Präsentation LfULG</dc:title>
  <dc:creator/>
  <cp:lastModifiedBy/>
  <cp:revision>93</cp:revision>
  <dcterms:created xsi:type="dcterms:W3CDTF">2009-07-20T07:10:19Z</dcterms:created>
  <dcterms:modified xsi:type="dcterms:W3CDTF">2023-04-03T14:03:28Z</dcterms:modified>
</cp:coreProperties>
</file>